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91" r:id="rId3"/>
    <p:sldId id="289" r:id="rId4"/>
    <p:sldId id="290" r:id="rId5"/>
    <p:sldId id="303"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357" r:id="rId44"/>
    <p:sldId id="364" r:id="rId45"/>
    <p:sldId id="304" r:id="rId46"/>
    <p:sldId id="271" r:id="rId47"/>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5" autoAdjust="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17/01/2022</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17/01/2022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023BD-7430-4EBF-86EF-0EDD30978235}" type="datetimeFigureOut">
              <a:rPr lang="fr-FR" smtClean="0"/>
              <a:t>17/01/2022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023BD-7430-4EBF-86EF-0EDD30978235}" type="datetimeFigureOut">
              <a:rPr lang="fr-FR" smtClean="0"/>
              <a:t>17/01/2022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023BD-7430-4EBF-86EF-0EDD30978235}" type="datetimeFigureOut">
              <a:rPr lang="fr-FR" smtClean="0"/>
              <a:t>17/01/2022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023BD-7430-4EBF-86EF-0EDD30978235}" type="datetimeFigureOut">
              <a:rPr lang="fr-FR" smtClean="0"/>
              <a:t>17/01/2022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17/01/2022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17/01/2022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23BD-7430-4EBF-86EF-0EDD30978235}" type="datetimeFigureOut">
              <a:rPr lang="fr-FR" smtClean="0"/>
              <a:t>17/01/2022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a:t>PERGOLA BIO CLIMATIQUE</a:t>
            </a:r>
            <a:br>
              <a:rPr lang="fr-FR" sz="3200" dirty="0"/>
            </a:br>
            <a:br>
              <a:rPr lang="fr-FR" sz="3200" dirty="0"/>
            </a:br>
            <a:r>
              <a:rPr lang="fr-FR" sz="1600" dirty="0"/>
              <a:t>Réf : PER 3660 BI</a:t>
            </a:r>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868A03-F4D3-4CF1-95F7-C08DA74C364A}"/>
              </a:ext>
            </a:extLst>
          </p:cNvPr>
          <p:cNvPicPr>
            <a:picLocks noChangeAspect="1"/>
          </p:cNvPicPr>
          <p:nvPr/>
        </p:nvPicPr>
        <p:blipFill>
          <a:blip r:embed="rId2"/>
          <a:stretch>
            <a:fillRect/>
          </a:stretch>
        </p:blipFill>
        <p:spPr>
          <a:xfrm>
            <a:off x="523875" y="876300"/>
            <a:ext cx="8096250" cy="5105400"/>
          </a:xfrm>
          <a:prstGeom prst="rect">
            <a:avLst/>
          </a:prstGeom>
        </p:spPr>
      </p:pic>
    </p:spTree>
    <p:extLst>
      <p:ext uri="{BB962C8B-B14F-4D97-AF65-F5344CB8AC3E}">
        <p14:creationId xmlns:p14="http://schemas.microsoft.com/office/powerpoint/2010/main" val="291313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45853D-6DD0-4FC1-B368-6CEB3129B0FE}"/>
              </a:ext>
            </a:extLst>
          </p:cNvPr>
          <p:cNvPicPr>
            <a:picLocks noChangeAspect="1"/>
          </p:cNvPicPr>
          <p:nvPr/>
        </p:nvPicPr>
        <p:blipFill>
          <a:blip r:embed="rId2"/>
          <a:stretch>
            <a:fillRect/>
          </a:stretch>
        </p:blipFill>
        <p:spPr>
          <a:xfrm>
            <a:off x="604837" y="457200"/>
            <a:ext cx="7934325" cy="5943600"/>
          </a:xfrm>
          <a:prstGeom prst="rect">
            <a:avLst/>
          </a:prstGeom>
        </p:spPr>
      </p:pic>
    </p:spTree>
    <p:extLst>
      <p:ext uri="{BB962C8B-B14F-4D97-AF65-F5344CB8AC3E}">
        <p14:creationId xmlns:p14="http://schemas.microsoft.com/office/powerpoint/2010/main" val="225716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6CA74F-2451-4A23-9F2D-4091B8CA3CB4}"/>
              </a:ext>
            </a:extLst>
          </p:cNvPr>
          <p:cNvPicPr>
            <a:picLocks noChangeAspect="1"/>
          </p:cNvPicPr>
          <p:nvPr/>
        </p:nvPicPr>
        <p:blipFill>
          <a:blip r:embed="rId2"/>
          <a:stretch>
            <a:fillRect/>
          </a:stretch>
        </p:blipFill>
        <p:spPr>
          <a:xfrm>
            <a:off x="585787" y="419100"/>
            <a:ext cx="7972425" cy="6019800"/>
          </a:xfrm>
          <a:prstGeom prst="rect">
            <a:avLst/>
          </a:prstGeom>
        </p:spPr>
      </p:pic>
    </p:spTree>
    <p:extLst>
      <p:ext uri="{BB962C8B-B14F-4D97-AF65-F5344CB8AC3E}">
        <p14:creationId xmlns:p14="http://schemas.microsoft.com/office/powerpoint/2010/main" val="64173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9D16E67-5203-43A6-A029-55B0F505E008}"/>
              </a:ext>
            </a:extLst>
          </p:cNvPr>
          <p:cNvPicPr>
            <a:picLocks noChangeAspect="1"/>
          </p:cNvPicPr>
          <p:nvPr/>
        </p:nvPicPr>
        <p:blipFill>
          <a:blip r:embed="rId2"/>
          <a:stretch>
            <a:fillRect/>
          </a:stretch>
        </p:blipFill>
        <p:spPr>
          <a:xfrm>
            <a:off x="590550" y="328612"/>
            <a:ext cx="7962900" cy="6200775"/>
          </a:xfrm>
          <a:prstGeom prst="rect">
            <a:avLst/>
          </a:prstGeom>
        </p:spPr>
      </p:pic>
    </p:spTree>
    <p:extLst>
      <p:ext uri="{BB962C8B-B14F-4D97-AF65-F5344CB8AC3E}">
        <p14:creationId xmlns:p14="http://schemas.microsoft.com/office/powerpoint/2010/main" val="426501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C91EE67-286C-4A0B-A396-CA39AE066982}"/>
              </a:ext>
            </a:extLst>
          </p:cNvPr>
          <p:cNvPicPr>
            <a:picLocks noChangeAspect="1"/>
          </p:cNvPicPr>
          <p:nvPr/>
        </p:nvPicPr>
        <p:blipFill>
          <a:blip r:embed="rId2"/>
          <a:stretch>
            <a:fillRect/>
          </a:stretch>
        </p:blipFill>
        <p:spPr>
          <a:xfrm>
            <a:off x="561975" y="447675"/>
            <a:ext cx="8020050" cy="5962650"/>
          </a:xfrm>
          <a:prstGeom prst="rect">
            <a:avLst/>
          </a:prstGeom>
        </p:spPr>
      </p:pic>
    </p:spTree>
    <p:extLst>
      <p:ext uri="{BB962C8B-B14F-4D97-AF65-F5344CB8AC3E}">
        <p14:creationId xmlns:p14="http://schemas.microsoft.com/office/powerpoint/2010/main" val="217036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7F8E72-FFA3-4857-86D7-BB414BDCB3F0}"/>
              </a:ext>
            </a:extLst>
          </p:cNvPr>
          <p:cNvPicPr>
            <a:picLocks noChangeAspect="1"/>
          </p:cNvPicPr>
          <p:nvPr/>
        </p:nvPicPr>
        <p:blipFill>
          <a:blip r:embed="rId2"/>
          <a:stretch>
            <a:fillRect/>
          </a:stretch>
        </p:blipFill>
        <p:spPr>
          <a:xfrm>
            <a:off x="671512" y="561975"/>
            <a:ext cx="7800975" cy="5734050"/>
          </a:xfrm>
          <a:prstGeom prst="rect">
            <a:avLst/>
          </a:prstGeom>
        </p:spPr>
      </p:pic>
    </p:spTree>
    <p:extLst>
      <p:ext uri="{BB962C8B-B14F-4D97-AF65-F5344CB8AC3E}">
        <p14:creationId xmlns:p14="http://schemas.microsoft.com/office/powerpoint/2010/main" val="353531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591CBB-43C3-45C6-9C5C-BD1FA44110A3}"/>
              </a:ext>
            </a:extLst>
          </p:cNvPr>
          <p:cNvPicPr>
            <a:picLocks noChangeAspect="1"/>
          </p:cNvPicPr>
          <p:nvPr/>
        </p:nvPicPr>
        <p:blipFill>
          <a:blip r:embed="rId2"/>
          <a:stretch>
            <a:fillRect/>
          </a:stretch>
        </p:blipFill>
        <p:spPr>
          <a:xfrm>
            <a:off x="471487" y="304800"/>
            <a:ext cx="8201025" cy="6248400"/>
          </a:xfrm>
          <a:prstGeom prst="rect">
            <a:avLst/>
          </a:prstGeom>
        </p:spPr>
      </p:pic>
    </p:spTree>
    <p:extLst>
      <p:ext uri="{BB962C8B-B14F-4D97-AF65-F5344CB8AC3E}">
        <p14:creationId xmlns:p14="http://schemas.microsoft.com/office/powerpoint/2010/main" val="294302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F0E578-DE14-41B8-ABE2-8BB4D35F7AD5}"/>
              </a:ext>
            </a:extLst>
          </p:cNvPr>
          <p:cNvPicPr>
            <a:picLocks noChangeAspect="1"/>
          </p:cNvPicPr>
          <p:nvPr/>
        </p:nvPicPr>
        <p:blipFill>
          <a:blip r:embed="rId2"/>
          <a:stretch>
            <a:fillRect/>
          </a:stretch>
        </p:blipFill>
        <p:spPr>
          <a:xfrm>
            <a:off x="442912" y="257175"/>
            <a:ext cx="8258175" cy="6343650"/>
          </a:xfrm>
          <a:prstGeom prst="rect">
            <a:avLst/>
          </a:prstGeom>
        </p:spPr>
      </p:pic>
    </p:spTree>
    <p:extLst>
      <p:ext uri="{BB962C8B-B14F-4D97-AF65-F5344CB8AC3E}">
        <p14:creationId xmlns:p14="http://schemas.microsoft.com/office/powerpoint/2010/main" val="18973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2B38E64-6922-4C9C-81A9-0C8E3881F9BE}"/>
              </a:ext>
            </a:extLst>
          </p:cNvPr>
          <p:cNvPicPr>
            <a:picLocks noChangeAspect="1"/>
          </p:cNvPicPr>
          <p:nvPr/>
        </p:nvPicPr>
        <p:blipFill>
          <a:blip r:embed="rId2"/>
          <a:stretch>
            <a:fillRect/>
          </a:stretch>
        </p:blipFill>
        <p:spPr>
          <a:xfrm>
            <a:off x="485775" y="223837"/>
            <a:ext cx="8172450" cy="6410325"/>
          </a:xfrm>
          <a:prstGeom prst="rect">
            <a:avLst/>
          </a:prstGeom>
        </p:spPr>
      </p:pic>
    </p:spTree>
    <p:extLst>
      <p:ext uri="{BB962C8B-B14F-4D97-AF65-F5344CB8AC3E}">
        <p14:creationId xmlns:p14="http://schemas.microsoft.com/office/powerpoint/2010/main" val="214370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A2E3553-A27F-4A5D-AC67-E2904B611659}"/>
              </a:ext>
            </a:extLst>
          </p:cNvPr>
          <p:cNvPicPr>
            <a:picLocks noChangeAspect="1"/>
          </p:cNvPicPr>
          <p:nvPr/>
        </p:nvPicPr>
        <p:blipFill>
          <a:blip r:embed="rId2"/>
          <a:stretch>
            <a:fillRect/>
          </a:stretch>
        </p:blipFill>
        <p:spPr>
          <a:xfrm>
            <a:off x="514350" y="385762"/>
            <a:ext cx="8115300" cy="6086475"/>
          </a:xfrm>
          <a:prstGeom prst="rect">
            <a:avLst/>
          </a:prstGeom>
        </p:spPr>
      </p:pic>
    </p:spTree>
    <p:extLst>
      <p:ext uri="{BB962C8B-B14F-4D97-AF65-F5344CB8AC3E}">
        <p14:creationId xmlns:p14="http://schemas.microsoft.com/office/powerpoint/2010/main" val="184640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a:t>PERGOLA BIO CLIMATIQUE</a:t>
            </a:r>
            <a:br>
              <a:rPr lang="fr-FR" sz="3200" dirty="0"/>
            </a:br>
            <a:r>
              <a:rPr lang="fr-FR" sz="2000" dirty="0"/>
              <a:t>Réf : PER 3660 BI</a:t>
            </a:r>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LA PERGOLA 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1015663"/>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le toit de la pergola</a:t>
            </a:r>
          </a:p>
          <a:p>
            <a:pPr marL="171450" indent="-171450" algn="just">
              <a:buFontTx/>
              <a:buChar char="-"/>
            </a:pPr>
            <a:r>
              <a:rPr lang="fr-FR" sz="1200" dirty="0">
                <a:latin typeface="Century Gothic" panose="020B0502020202020204" pitchFamily="34" charset="0"/>
              </a:rPr>
              <a:t>En cas de chute de neige importante, supérieure à 10 cm, vous devez obligatoirement déneiger la pergola afin d’éviter une surcharge importante et le risque  de celle-ci. La société FORESTA sera dégagée de toute responsabilité en cas de litige lié à une 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a:latin typeface="Century Gothic" panose="020B0502020202020204" pitchFamily="34" charset="0"/>
              </a:rPr>
              <a:t>La pergola</a:t>
            </a:r>
            <a:r>
              <a:rPr lang="fr-FR" sz="1200" dirty="0">
                <a:solidFill>
                  <a:srgbClr val="FF0000"/>
                </a:solidFill>
                <a:latin typeface="Century Gothic" panose="020B0502020202020204" pitchFamily="34" charset="0"/>
              </a:rPr>
              <a:t> </a:t>
            </a:r>
            <a:r>
              <a:rPr lang="fr-FR" sz="1200" dirty="0">
                <a:latin typeface="Century Gothic" panose="020B0502020202020204" pitchFamily="34" charset="0"/>
              </a:rPr>
              <a:t>ne peut être installée 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92FAEFB-31CC-49A5-B68C-7EF858B3777D}"/>
              </a:ext>
            </a:extLst>
          </p:cNvPr>
          <p:cNvPicPr>
            <a:picLocks noChangeAspect="1"/>
          </p:cNvPicPr>
          <p:nvPr/>
        </p:nvPicPr>
        <p:blipFill>
          <a:blip r:embed="rId2"/>
          <a:stretch>
            <a:fillRect/>
          </a:stretch>
        </p:blipFill>
        <p:spPr>
          <a:xfrm>
            <a:off x="271462" y="371475"/>
            <a:ext cx="8601075" cy="6115050"/>
          </a:xfrm>
          <a:prstGeom prst="rect">
            <a:avLst/>
          </a:prstGeom>
        </p:spPr>
      </p:pic>
    </p:spTree>
    <p:extLst>
      <p:ext uri="{BB962C8B-B14F-4D97-AF65-F5344CB8AC3E}">
        <p14:creationId xmlns:p14="http://schemas.microsoft.com/office/powerpoint/2010/main" val="212719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F3C1AA-791A-4D15-ACD8-5EC73F1EE8F1}"/>
              </a:ext>
            </a:extLst>
          </p:cNvPr>
          <p:cNvPicPr>
            <a:picLocks noChangeAspect="1"/>
          </p:cNvPicPr>
          <p:nvPr/>
        </p:nvPicPr>
        <p:blipFill>
          <a:blip r:embed="rId2"/>
          <a:stretch>
            <a:fillRect/>
          </a:stretch>
        </p:blipFill>
        <p:spPr>
          <a:xfrm>
            <a:off x="300037" y="352425"/>
            <a:ext cx="8543925" cy="6153150"/>
          </a:xfrm>
          <a:prstGeom prst="rect">
            <a:avLst/>
          </a:prstGeom>
        </p:spPr>
      </p:pic>
    </p:spTree>
    <p:extLst>
      <p:ext uri="{BB962C8B-B14F-4D97-AF65-F5344CB8AC3E}">
        <p14:creationId xmlns:p14="http://schemas.microsoft.com/office/powerpoint/2010/main" val="2220696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BB388E7-2BAB-4B25-996D-308D22B63FED}"/>
              </a:ext>
            </a:extLst>
          </p:cNvPr>
          <p:cNvPicPr>
            <a:picLocks noChangeAspect="1"/>
          </p:cNvPicPr>
          <p:nvPr/>
        </p:nvPicPr>
        <p:blipFill>
          <a:blip r:embed="rId2"/>
          <a:stretch>
            <a:fillRect/>
          </a:stretch>
        </p:blipFill>
        <p:spPr>
          <a:xfrm>
            <a:off x="290512" y="381000"/>
            <a:ext cx="8562975" cy="6096000"/>
          </a:xfrm>
          <a:prstGeom prst="rect">
            <a:avLst/>
          </a:prstGeom>
        </p:spPr>
      </p:pic>
    </p:spTree>
    <p:extLst>
      <p:ext uri="{BB962C8B-B14F-4D97-AF65-F5344CB8AC3E}">
        <p14:creationId xmlns:p14="http://schemas.microsoft.com/office/powerpoint/2010/main" val="199599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A886CCE-E69F-4487-9E8D-7E1E9122000A}"/>
              </a:ext>
            </a:extLst>
          </p:cNvPr>
          <p:cNvPicPr>
            <a:picLocks noChangeAspect="1"/>
          </p:cNvPicPr>
          <p:nvPr/>
        </p:nvPicPr>
        <p:blipFill>
          <a:blip r:embed="rId2"/>
          <a:stretch>
            <a:fillRect/>
          </a:stretch>
        </p:blipFill>
        <p:spPr>
          <a:xfrm>
            <a:off x="0" y="211183"/>
            <a:ext cx="9144000" cy="6435634"/>
          </a:xfrm>
          <a:prstGeom prst="rect">
            <a:avLst/>
          </a:prstGeom>
        </p:spPr>
      </p:pic>
    </p:spTree>
    <p:extLst>
      <p:ext uri="{BB962C8B-B14F-4D97-AF65-F5344CB8AC3E}">
        <p14:creationId xmlns:p14="http://schemas.microsoft.com/office/powerpoint/2010/main" val="159329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DBA480F-1B81-4CF2-8F0E-0C9D9AAADF5E}"/>
              </a:ext>
            </a:extLst>
          </p:cNvPr>
          <p:cNvPicPr>
            <a:picLocks noChangeAspect="1"/>
          </p:cNvPicPr>
          <p:nvPr/>
        </p:nvPicPr>
        <p:blipFill>
          <a:blip r:embed="rId2"/>
          <a:stretch>
            <a:fillRect/>
          </a:stretch>
        </p:blipFill>
        <p:spPr>
          <a:xfrm>
            <a:off x="0" y="234684"/>
            <a:ext cx="9144000" cy="6388631"/>
          </a:xfrm>
          <a:prstGeom prst="rect">
            <a:avLst/>
          </a:prstGeom>
        </p:spPr>
      </p:pic>
    </p:spTree>
    <p:extLst>
      <p:ext uri="{BB962C8B-B14F-4D97-AF65-F5344CB8AC3E}">
        <p14:creationId xmlns:p14="http://schemas.microsoft.com/office/powerpoint/2010/main" val="1984272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C17B726-66EE-426C-AC28-21E68BEF1D5E}"/>
              </a:ext>
            </a:extLst>
          </p:cNvPr>
          <p:cNvPicPr>
            <a:picLocks noChangeAspect="1"/>
          </p:cNvPicPr>
          <p:nvPr/>
        </p:nvPicPr>
        <p:blipFill>
          <a:blip r:embed="rId2"/>
          <a:stretch>
            <a:fillRect/>
          </a:stretch>
        </p:blipFill>
        <p:spPr>
          <a:xfrm>
            <a:off x="314325" y="419100"/>
            <a:ext cx="8515350" cy="6019800"/>
          </a:xfrm>
          <a:prstGeom prst="rect">
            <a:avLst/>
          </a:prstGeom>
        </p:spPr>
      </p:pic>
    </p:spTree>
    <p:extLst>
      <p:ext uri="{BB962C8B-B14F-4D97-AF65-F5344CB8AC3E}">
        <p14:creationId xmlns:p14="http://schemas.microsoft.com/office/powerpoint/2010/main" val="423809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51D3C18-49C8-48B5-AE1A-5136EDF77B06}"/>
              </a:ext>
            </a:extLst>
          </p:cNvPr>
          <p:cNvPicPr>
            <a:picLocks noChangeAspect="1"/>
          </p:cNvPicPr>
          <p:nvPr/>
        </p:nvPicPr>
        <p:blipFill>
          <a:blip r:embed="rId2"/>
          <a:stretch>
            <a:fillRect/>
          </a:stretch>
        </p:blipFill>
        <p:spPr>
          <a:xfrm>
            <a:off x="247650" y="304800"/>
            <a:ext cx="8648700" cy="6248400"/>
          </a:xfrm>
          <a:prstGeom prst="rect">
            <a:avLst/>
          </a:prstGeom>
        </p:spPr>
      </p:pic>
    </p:spTree>
    <p:extLst>
      <p:ext uri="{BB962C8B-B14F-4D97-AF65-F5344CB8AC3E}">
        <p14:creationId xmlns:p14="http://schemas.microsoft.com/office/powerpoint/2010/main" val="3891396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EAE455-B645-4562-84CA-B36BC5CEAD7F}"/>
              </a:ext>
            </a:extLst>
          </p:cNvPr>
          <p:cNvPicPr>
            <a:picLocks noChangeAspect="1"/>
          </p:cNvPicPr>
          <p:nvPr/>
        </p:nvPicPr>
        <p:blipFill>
          <a:blip r:embed="rId2"/>
          <a:stretch>
            <a:fillRect/>
          </a:stretch>
        </p:blipFill>
        <p:spPr>
          <a:xfrm>
            <a:off x="271462" y="342900"/>
            <a:ext cx="8601075" cy="6172200"/>
          </a:xfrm>
          <a:prstGeom prst="rect">
            <a:avLst/>
          </a:prstGeom>
        </p:spPr>
      </p:pic>
    </p:spTree>
    <p:extLst>
      <p:ext uri="{BB962C8B-B14F-4D97-AF65-F5344CB8AC3E}">
        <p14:creationId xmlns:p14="http://schemas.microsoft.com/office/powerpoint/2010/main" val="89914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BC7E29-ABD6-4958-B8CB-ECBFDE560D57}"/>
              </a:ext>
            </a:extLst>
          </p:cNvPr>
          <p:cNvPicPr>
            <a:picLocks noChangeAspect="1"/>
          </p:cNvPicPr>
          <p:nvPr/>
        </p:nvPicPr>
        <p:blipFill>
          <a:blip r:embed="rId2"/>
          <a:stretch>
            <a:fillRect/>
          </a:stretch>
        </p:blipFill>
        <p:spPr>
          <a:xfrm>
            <a:off x="280987" y="357187"/>
            <a:ext cx="8582025" cy="6143625"/>
          </a:xfrm>
          <a:prstGeom prst="rect">
            <a:avLst/>
          </a:prstGeom>
        </p:spPr>
      </p:pic>
    </p:spTree>
    <p:extLst>
      <p:ext uri="{BB962C8B-B14F-4D97-AF65-F5344CB8AC3E}">
        <p14:creationId xmlns:p14="http://schemas.microsoft.com/office/powerpoint/2010/main" val="884616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CB70648-58B5-4658-BB32-42FAD4739C7F}"/>
              </a:ext>
            </a:extLst>
          </p:cNvPr>
          <p:cNvPicPr>
            <a:picLocks noChangeAspect="1"/>
          </p:cNvPicPr>
          <p:nvPr/>
        </p:nvPicPr>
        <p:blipFill>
          <a:blip r:embed="rId2"/>
          <a:stretch>
            <a:fillRect/>
          </a:stretch>
        </p:blipFill>
        <p:spPr>
          <a:xfrm>
            <a:off x="280987" y="376237"/>
            <a:ext cx="8582025" cy="6105525"/>
          </a:xfrm>
          <a:prstGeom prst="rect">
            <a:avLst/>
          </a:prstGeom>
        </p:spPr>
      </p:pic>
    </p:spTree>
    <p:extLst>
      <p:ext uri="{BB962C8B-B14F-4D97-AF65-F5344CB8AC3E}">
        <p14:creationId xmlns:p14="http://schemas.microsoft.com/office/powerpoint/2010/main" val="416796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818658"/>
          </a:xfrm>
        </p:spPr>
        <p:txBody>
          <a:bodyPr>
            <a:normAutofit fontScale="40000" lnSpcReduction="20000"/>
          </a:bodyPr>
          <a:lstStyle/>
          <a:p>
            <a:pPr marL="0" indent="0">
              <a:buNone/>
            </a:pPr>
            <a:br>
              <a:rPr lang="fr-FR" dirty="0"/>
            </a:br>
            <a:r>
              <a:rPr lang="fr-FR" b="1" dirty="0"/>
              <a:t>ATTENTION :</a:t>
            </a:r>
            <a:br>
              <a:rPr lang="fr-FR" b="1" dirty="0"/>
            </a:br>
            <a:r>
              <a:rPr lang="fr-FR" dirty="0"/>
              <a:t>• Cette pergola est fabriquée avec des matériaux qualitatifs. Les pergolas HABRITA proposent un espace de détente et représentent une protection contre les dommages causés par l’ensoleillement, la pluie légère, la sève et un peu de neige. Veiller à ancrer correctement la structure de la pergola HABRITA. Consulter le guide pour connaitre les détails sur son ancrage. Il incombe à l’utilisateur d’assurer un ancrage adéquat et de garder le toit correctement posé et exempt de neige et de débris. Il est important de faciliter l’écoulement de l’eau/neige sur et à travers la structure, les poteaux et les pieds en vue d’empêcher toute stagnation qui pourrait endommager le produit. Veiller à lire et à vous assurer de bien comprendre les détails de l’installation, les avertissements et les mises en garde avant d’entreprendre l’installation des pergolas HABRITA.</a:t>
            </a:r>
          </a:p>
          <a:p>
            <a:pPr marL="0" indent="0">
              <a:buNone/>
            </a:pPr>
            <a:br>
              <a:rPr lang="fr-FR" dirty="0"/>
            </a:br>
            <a:r>
              <a:rPr lang="fr-FR" b="1" dirty="0"/>
              <a:t>SECURITE :</a:t>
            </a:r>
            <a:br>
              <a:rPr lang="fr-FR" b="1" dirty="0"/>
            </a:br>
            <a:r>
              <a:rPr lang="fr-FR" dirty="0"/>
              <a:t>• Certaines pièces peuvent être coupantes. Il faut être prudent lors de la manipulation des éléments.</a:t>
            </a:r>
            <a:br>
              <a:rPr lang="fr-FR" dirty="0"/>
            </a:br>
            <a:r>
              <a:rPr lang="fr-FR" dirty="0"/>
              <a:t>• Toujours porter des gants, des lunettes de protection et des vêtements à manches longues lors de l’assemblage ou pendant toute opération de maintenance sur votre produit.</a:t>
            </a:r>
            <a:br>
              <a:rPr lang="fr-FR" dirty="0"/>
            </a:br>
            <a:r>
              <a:rPr lang="fr-FR" dirty="0"/>
              <a:t>• Ne pas tenter de construire le produit dans des conditions venteuses ou humides. Pour éviter les blessures, ne pas laisser les enfants jouer autour ou à proximité de la zone d’assemblage du produit.</a:t>
            </a:r>
            <a:br>
              <a:rPr lang="fr-FR" dirty="0"/>
            </a:br>
            <a:r>
              <a:rPr lang="fr-FR" dirty="0"/>
              <a:t>• Ne pas grimper ou ne pas se tenir debout sur le toit du produit.</a:t>
            </a:r>
            <a:br>
              <a:rPr lang="fr-FR" dirty="0"/>
            </a:br>
            <a:r>
              <a:rPr lang="fr-FR" dirty="0"/>
              <a:t>• En cas de neige et de grêle, veiller à bien régler les ventelles en position ouvertes.</a:t>
            </a:r>
          </a:p>
          <a:p>
            <a:pPr marL="0" indent="0">
              <a:buNone/>
            </a:pPr>
            <a:r>
              <a:rPr lang="fr-FR" dirty="0"/>
              <a:t>• Attention, en cas de non-respect des recommandations de montage, la garantie ne pourra pas être appliquée.</a:t>
            </a:r>
          </a:p>
          <a:p>
            <a:pPr marL="0" indent="0">
              <a:buNone/>
            </a:pPr>
            <a:r>
              <a:rPr lang="fr-FR" dirty="0"/>
              <a:t>• L’évacuation de l’eau de pluie se fait par transfert vers les gouttières latérales et ensuite par l’intérieur des poteaux.</a:t>
            </a:r>
            <a:endParaRPr lang="fr-FR" b="1" dirty="0"/>
          </a:p>
          <a:p>
            <a:pPr marL="0" indent="0">
              <a:buNone/>
            </a:pPr>
            <a:r>
              <a:rPr lang="fr-FR" b="1" dirty="0"/>
              <a:t>DANGER :</a:t>
            </a:r>
            <a:br>
              <a:rPr lang="fr-FR" b="1" dirty="0"/>
            </a:br>
            <a:r>
              <a:rPr lang="fr-FR" dirty="0"/>
              <a:t>• Avant d’entreprendre l’installation, vérifier les autorisations nécessaires et les règlementations auprès de votre mairie concernant les abris temporaires.</a:t>
            </a:r>
            <a:br>
              <a:rPr lang="fr-FR" dirty="0"/>
            </a:br>
            <a:r>
              <a:rPr lang="fr-FR" dirty="0"/>
              <a:t>• Choisir correctement l’emplacement où placer votre pergola.</a:t>
            </a:r>
            <a:br>
              <a:rPr lang="fr-FR" dirty="0"/>
            </a:br>
            <a:r>
              <a:rPr lang="fr-FR" dirty="0"/>
              <a:t>• Placer le produit à l’abri des vents dominants.</a:t>
            </a:r>
            <a:br>
              <a:rPr lang="fr-FR" dirty="0"/>
            </a:br>
            <a:r>
              <a:rPr lang="fr-FR" dirty="0"/>
              <a:t>• Choisir votre emplacement avant de commencer le montage. Vous assurer que la surface de montage est nivelée et qu’il n’y a pas d’objets pointus afin d’éviter tous risques de rayures ou de dommages sur le produit.</a:t>
            </a:r>
            <a:br>
              <a:rPr lang="fr-FR" dirty="0"/>
            </a:br>
            <a:r>
              <a:rPr lang="fr-FR" dirty="0"/>
              <a:t>• VOUS TENIR ELOIGNE DES FILS ELECTRIQUES.</a:t>
            </a:r>
            <a:br>
              <a:rPr lang="fr-FR" dirty="0"/>
            </a:br>
            <a:r>
              <a:rPr lang="fr-FR" dirty="0"/>
              <a:t>• Eviter les lignes électriques, les branches d’arbres et les autres types de structures. Avant de creuser, vérifier la présence de tuyaux ou de fils enfouis. Ne pas installer la pergola HABRITA à proximité d’un mur, d’un toit ou de toute autre structure pouvant empêcher l’écoulement du vent, stopper l’évacuation de la neige, de la glace ou des débris. Ne Suspendre AUCUN objet au toit.</a:t>
            </a:r>
          </a:p>
          <a:p>
            <a:pPr marL="0" indent="0">
              <a:buNone/>
            </a:pPr>
            <a:br>
              <a:rPr lang="fr-FR" dirty="0"/>
            </a:b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3063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E6D6E8-A6F5-4D0C-93AC-ABA9FA15D52B}"/>
              </a:ext>
            </a:extLst>
          </p:cNvPr>
          <p:cNvPicPr>
            <a:picLocks noChangeAspect="1"/>
          </p:cNvPicPr>
          <p:nvPr/>
        </p:nvPicPr>
        <p:blipFill>
          <a:blip r:embed="rId2"/>
          <a:stretch>
            <a:fillRect/>
          </a:stretch>
        </p:blipFill>
        <p:spPr>
          <a:xfrm>
            <a:off x="280987" y="404812"/>
            <a:ext cx="8582025" cy="6048375"/>
          </a:xfrm>
          <a:prstGeom prst="rect">
            <a:avLst/>
          </a:prstGeom>
        </p:spPr>
      </p:pic>
    </p:spTree>
    <p:extLst>
      <p:ext uri="{BB962C8B-B14F-4D97-AF65-F5344CB8AC3E}">
        <p14:creationId xmlns:p14="http://schemas.microsoft.com/office/powerpoint/2010/main" val="259730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163BD72-41EA-459A-A70C-3AC15E8181F2}"/>
              </a:ext>
            </a:extLst>
          </p:cNvPr>
          <p:cNvPicPr>
            <a:picLocks noChangeAspect="1"/>
          </p:cNvPicPr>
          <p:nvPr/>
        </p:nvPicPr>
        <p:blipFill>
          <a:blip r:embed="rId2"/>
          <a:stretch>
            <a:fillRect/>
          </a:stretch>
        </p:blipFill>
        <p:spPr>
          <a:xfrm>
            <a:off x="290512" y="371475"/>
            <a:ext cx="8562975" cy="6115050"/>
          </a:xfrm>
          <a:prstGeom prst="rect">
            <a:avLst/>
          </a:prstGeom>
        </p:spPr>
      </p:pic>
    </p:spTree>
    <p:extLst>
      <p:ext uri="{BB962C8B-B14F-4D97-AF65-F5344CB8AC3E}">
        <p14:creationId xmlns:p14="http://schemas.microsoft.com/office/powerpoint/2010/main" val="676830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543BC70-3D37-4826-82F2-064D80E11898}"/>
              </a:ext>
            </a:extLst>
          </p:cNvPr>
          <p:cNvPicPr>
            <a:picLocks noChangeAspect="1"/>
          </p:cNvPicPr>
          <p:nvPr/>
        </p:nvPicPr>
        <p:blipFill>
          <a:blip r:embed="rId2"/>
          <a:stretch>
            <a:fillRect/>
          </a:stretch>
        </p:blipFill>
        <p:spPr>
          <a:xfrm>
            <a:off x="338137" y="290512"/>
            <a:ext cx="8467725" cy="6276975"/>
          </a:xfrm>
          <a:prstGeom prst="rect">
            <a:avLst/>
          </a:prstGeom>
        </p:spPr>
      </p:pic>
    </p:spTree>
    <p:extLst>
      <p:ext uri="{BB962C8B-B14F-4D97-AF65-F5344CB8AC3E}">
        <p14:creationId xmlns:p14="http://schemas.microsoft.com/office/powerpoint/2010/main" val="1758534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38F6D2-6D04-4520-8219-30C5C55DB644}"/>
              </a:ext>
            </a:extLst>
          </p:cNvPr>
          <p:cNvPicPr>
            <a:picLocks noChangeAspect="1"/>
          </p:cNvPicPr>
          <p:nvPr/>
        </p:nvPicPr>
        <p:blipFill>
          <a:blip r:embed="rId2"/>
          <a:stretch>
            <a:fillRect/>
          </a:stretch>
        </p:blipFill>
        <p:spPr>
          <a:xfrm>
            <a:off x="247650" y="200025"/>
            <a:ext cx="8648700" cy="6457950"/>
          </a:xfrm>
          <a:prstGeom prst="rect">
            <a:avLst/>
          </a:prstGeom>
        </p:spPr>
      </p:pic>
    </p:spTree>
    <p:extLst>
      <p:ext uri="{BB962C8B-B14F-4D97-AF65-F5344CB8AC3E}">
        <p14:creationId xmlns:p14="http://schemas.microsoft.com/office/powerpoint/2010/main" val="4287210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61131C6-7D3C-4067-84E9-F0889278AE26}"/>
              </a:ext>
            </a:extLst>
          </p:cNvPr>
          <p:cNvPicPr>
            <a:picLocks noChangeAspect="1"/>
          </p:cNvPicPr>
          <p:nvPr/>
        </p:nvPicPr>
        <p:blipFill>
          <a:blip r:embed="rId2"/>
          <a:stretch>
            <a:fillRect/>
          </a:stretch>
        </p:blipFill>
        <p:spPr>
          <a:xfrm>
            <a:off x="419100" y="252412"/>
            <a:ext cx="8305800" cy="6353175"/>
          </a:xfrm>
          <a:prstGeom prst="rect">
            <a:avLst/>
          </a:prstGeom>
        </p:spPr>
      </p:pic>
    </p:spTree>
    <p:extLst>
      <p:ext uri="{BB962C8B-B14F-4D97-AF65-F5344CB8AC3E}">
        <p14:creationId xmlns:p14="http://schemas.microsoft.com/office/powerpoint/2010/main" val="3257378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583CD93-28A8-46A8-A3F9-62CF33E89FFA}"/>
              </a:ext>
            </a:extLst>
          </p:cNvPr>
          <p:cNvPicPr>
            <a:picLocks noChangeAspect="1"/>
          </p:cNvPicPr>
          <p:nvPr/>
        </p:nvPicPr>
        <p:blipFill>
          <a:blip r:embed="rId2"/>
          <a:stretch>
            <a:fillRect/>
          </a:stretch>
        </p:blipFill>
        <p:spPr>
          <a:xfrm>
            <a:off x="352425" y="323850"/>
            <a:ext cx="8439150" cy="6210300"/>
          </a:xfrm>
          <a:prstGeom prst="rect">
            <a:avLst/>
          </a:prstGeom>
        </p:spPr>
      </p:pic>
    </p:spTree>
    <p:extLst>
      <p:ext uri="{BB962C8B-B14F-4D97-AF65-F5344CB8AC3E}">
        <p14:creationId xmlns:p14="http://schemas.microsoft.com/office/powerpoint/2010/main" val="3068420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DDCC0BD-B2E0-4F0F-9B06-91D5DBBA4CD4}"/>
              </a:ext>
            </a:extLst>
          </p:cNvPr>
          <p:cNvPicPr>
            <a:picLocks noChangeAspect="1"/>
          </p:cNvPicPr>
          <p:nvPr/>
        </p:nvPicPr>
        <p:blipFill>
          <a:blip r:embed="rId2"/>
          <a:stretch>
            <a:fillRect/>
          </a:stretch>
        </p:blipFill>
        <p:spPr>
          <a:xfrm>
            <a:off x="328612" y="271462"/>
            <a:ext cx="8486775" cy="6315075"/>
          </a:xfrm>
          <a:prstGeom prst="rect">
            <a:avLst/>
          </a:prstGeom>
        </p:spPr>
      </p:pic>
    </p:spTree>
    <p:extLst>
      <p:ext uri="{BB962C8B-B14F-4D97-AF65-F5344CB8AC3E}">
        <p14:creationId xmlns:p14="http://schemas.microsoft.com/office/powerpoint/2010/main" val="389489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6B676D-1845-43D4-96A9-5F5E5465A312}"/>
              </a:ext>
            </a:extLst>
          </p:cNvPr>
          <p:cNvPicPr>
            <a:picLocks noChangeAspect="1"/>
          </p:cNvPicPr>
          <p:nvPr/>
        </p:nvPicPr>
        <p:blipFill>
          <a:blip r:embed="rId2"/>
          <a:stretch>
            <a:fillRect/>
          </a:stretch>
        </p:blipFill>
        <p:spPr>
          <a:xfrm>
            <a:off x="376237" y="309562"/>
            <a:ext cx="8391525" cy="6238875"/>
          </a:xfrm>
          <a:prstGeom prst="rect">
            <a:avLst/>
          </a:prstGeom>
        </p:spPr>
      </p:pic>
    </p:spTree>
    <p:extLst>
      <p:ext uri="{BB962C8B-B14F-4D97-AF65-F5344CB8AC3E}">
        <p14:creationId xmlns:p14="http://schemas.microsoft.com/office/powerpoint/2010/main" val="1609905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2DC540D-7DCF-477A-B667-6EE4A81150ED}"/>
              </a:ext>
            </a:extLst>
          </p:cNvPr>
          <p:cNvPicPr>
            <a:picLocks noChangeAspect="1"/>
          </p:cNvPicPr>
          <p:nvPr/>
        </p:nvPicPr>
        <p:blipFill>
          <a:blip r:embed="rId2"/>
          <a:stretch>
            <a:fillRect/>
          </a:stretch>
        </p:blipFill>
        <p:spPr>
          <a:xfrm>
            <a:off x="428625" y="238125"/>
            <a:ext cx="8286750" cy="6381750"/>
          </a:xfrm>
          <a:prstGeom prst="rect">
            <a:avLst/>
          </a:prstGeom>
        </p:spPr>
      </p:pic>
    </p:spTree>
    <p:extLst>
      <p:ext uri="{BB962C8B-B14F-4D97-AF65-F5344CB8AC3E}">
        <p14:creationId xmlns:p14="http://schemas.microsoft.com/office/powerpoint/2010/main" val="3049961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71BA2D1-AA91-435C-951E-900039637FA5}"/>
              </a:ext>
            </a:extLst>
          </p:cNvPr>
          <p:cNvPicPr>
            <a:picLocks noChangeAspect="1"/>
          </p:cNvPicPr>
          <p:nvPr/>
        </p:nvPicPr>
        <p:blipFill>
          <a:blip r:embed="rId2"/>
          <a:stretch>
            <a:fillRect/>
          </a:stretch>
        </p:blipFill>
        <p:spPr>
          <a:xfrm>
            <a:off x="376237" y="261937"/>
            <a:ext cx="8391525" cy="6334125"/>
          </a:xfrm>
          <a:prstGeom prst="rect">
            <a:avLst/>
          </a:prstGeom>
        </p:spPr>
      </p:pic>
    </p:spTree>
    <p:extLst>
      <p:ext uri="{BB962C8B-B14F-4D97-AF65-F5344CB8AC3E}">
        <p14:creationId xmlns:p14="http://schemas.microsoft.com/office/powerpoint/2010/main" val="155017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buNone/>
            </a:pPr>
            <a:br>
              <a:rPr lang="fr-FR" sz="1400" dirty="0"/>
            </a:br>
            <a:r>
              <a:rPr lang="fr-FR" sz="1400" b="1" dirty="0"/>
              <a:t>ATTENTION :</a:t>
            </a:r>
            <a:br>
              <a:rPr lang="fr-FR" sz="1400" b="1" dirty="0"/>
            </a:br>
            <a:r>
              <a:rPr lang="fr-FR" sz="1400" dirty="0"/>
              <a:t>• Ne pas ranger des liquides inflammables (essences, huiles, kérosène, pétrole lampant, etc..) à proximité de la pergola. Ne pas exposer le dessus de la pergola au feu ou à toute source d’incendie.</a:t>
            </a:r>
          </a:p>
          <a:p>
            <a:pPr marL="0" indent="0">
              <a:buNone/>
            </a:pPr>
            <a:r>
              <a:rPr lang="fr-FR" sz="1400" dirty="0"/>
              <a:t>• Ne pas laisser de produits salins ou ayant été en contact avec de l’eau saline toucher la structure de la pergola.</a:t>
            </a:r>
          </a:p>
          <a:p>
            <a:pPr marL="0" indent="0">
              <a:buNone/>
            </a:pPr>
            <a:r>
              <a:rPr lang="fr-FR" sz="1400" dirty="0"/>
              <a:t>• Ne pas enterrer ou placer de charges sur ou en appui sur les pieds de la  pergola.</a:t>
            </a:r>
          </a:p>
          <a:p>
            <a:pPr marL="0" indent="0">
              <a:buNone/>
            </a:pPr>
            <a:r>
              <a:rPr lang="fr-FR" sz="1400" dirty="0"/>
              <a:t>• Ne pas placer d’objet en appui sur la structure de la pergola et sur ses lattes.</a:t>
            </a:r>
          </a:p>
          <a:p>
            <a:pPr marL="0" indent="0">
              <a:buNone/>
            </a:pPr>
            <a:endParaRPr lang="fr-FR" sz="1400" dirty="0"/>
          </a:p>
          <a:p>
            <a:pPr marL="0" indent="0">
              <a:buNone/>
            </a:pPr>
            <a:r>
              <a:rPr lang="fr-FR" sz="1400" b="1" dirty="0"/>
              <a:t>ANCRAGE ET INSTALLATION DE L’ARMATURE :</a:t>
            </a:r>
            <a:br>
              <a:rPr lang="fr-FR" sz="1400" b="1" dirty="0"/>
            </a:br>
            <a:r>
              <a:rPr lang="fr-FR" sz="1400" dirty="0"/>
              <a:t>• IL INCOMBE A L’UTILISATEUR D’ASSURER L’ANCRAGE ADEQUAT DE L’ARMATURE.</a:t>
            </a:r>
            <a:br>
              <a:rPr lang="fr-FR" sz="1400" dirty="0"/>
            </a:br>
            <a:r>
              <a:rPr lang="fr-FR" sz="1400" dirty="0"/>
              <a:t>• Le fabricant n’assume aucune responsabilité pour les dommages causés à la pergola ou à son contenu par les catastrophes naturelles ou évènements particuliers. Toute pergola n’étant pas ancrée solidement risque de se déplacer et de causer des dommages, qui ne seront pas imputables au fabricant.</a:t>
            </a:r>
            <a:br>
              <a:rPr lang="fr-FR" sz="1400" dirty="0"/>
            </a:br>
            <a:r>
              <a:rPr lang="fr-FR" sz="1400" dirty="0"/>
              <a:t>• Vérifier périodiquement les ancrages pour assurer la stabilité de la pergola.</a:t>
            </a:r>
            <a:br>
              <a:rPr lang="fr-FR" sz="1400" dirty="0"/>
            </a:br>
            <a:r>
              <a:rPr lang="fr-FR" sz="1400" dirty="0"/>
              <a:t>• Le fabricant ne peut être tenu pour responsable si le produit occasionne des dégâts chez son propriétaire ou à l’extérieur de la propriété de celui-ci.</a:t>
            </a:r>
            <a:br>
              <a:rPr lang="fr-FR" sz="1400" dirty="0"/>
            </a:br>
            <a:r>
              <a:rPr lang="fr-FR" sz="1400" dirty="0"/>
              <a:t>• Dès l’achat de votre pergola, penser à faire la déclaration d’achat auprès de votre assurance afin d’être couvert en cas de tempête ou autres conditions météorologiques aboutissant à une détérioration de la pergola et d’être couvert lors d’une intempérie majeure déclarée « catastrophe naturelle » .</a:t>
            </a:r>
            <a:br>
              <a:rPr lang="fr-FR" sz="1400" dirty="0"/>
            </a:br>
            <a:br>
              <a:rPr lang="fr-FR" sz="1400" dirty="0"/>
            </a:br>
            <a:br>
              <a:rPr lang="fr-FR" sz="1400" dirty="0"/>
            </a:br>
            <a:endParaRPr lang="fr-FR" sz="600" dirty="0"/>
          </a:p>
        </p:txBody>
      </p:sp>
    </p:spTree>
    <p:extLst>
      <p:ext uri="{BB962C8B-B14F-4D97-AF65-F5344CB8AC3E}">
        <p14:creationId xmlns:p14="http://schemas.microsoft.com/office/powerpoint/2010/main" val="3492677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432A8AD-DAD2-419E-A17D-D466E03F38C8}"/>
              </a:ext>
            </a:extLst>
          </p:cNvPr>
          <p:cNvPicPr>
            <a:picLocks noChangeAspect="1"/>
          </p:cNvPicPr>
          <p:nvPr/>
        </p:nvPicPr>
        <p:blipFill>
          <a:blip r:embed="rId2"/>
          <a:stretch>
            <a:fillRect/>
          </a:stretch>
        </p:blipFill>
        <p:spPr>
          <a:xfrm>
            <a:off x="404812" y="466725"/>
            <a:ext cx="8334375" cy="5924550"/>
          </a:xfrm>
          <a:prstGeom prst="rect">
            <a:avLst/>
          </a:prstGeom>
        </p:spPr>
      </p:pic>
    </p:spTree>
    <p:extLst>
      <p:ext uri="{BB962C8B-B14F-4D97-AF65-F5344CB8AC3E}">
        <p14:creationId xmlns:p14="http://schemas.microsoft.com/office/powerpoint/2010/main" val="2882685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ADC6CC-8350-4392-B49F-410242FEE146}"/>
              </a:ext>
            </a:extLst>
          </p:cNvPr>
          <p:cNvPicPr>
            <a:picLocks noChangeAspect="1"/>
          </p:cNvPicPr>
          <p:nvPr/>
        </p:nvPicPr>
        <p:blipFill>
          <a:blip r:embed="rId2"/>
          <a:stretch>
            <a:fillRect/>
          </a:stretch>
        </p:blipFill>
        <p:spPr>
          <a:xfrm>
            <a:off x="442912" y="476250"/>
            <a:ext cx="8258175" cy="5905500"/>
          </a:xfrm>
          <a:prstGeom prst="rect">
            <a:avLst/>
          </a:prstGeom>
        </p:spPr>
      </p:pic>
    </p:spTree>
    <p:extLst>
      <p:ext uri="{BB962C8B-B14F-4D97-AF65-F5344CB8AC3E}">
        <p14:creationId xmlns:p14="http://schemas.microsoft.com/office/powerpoint/2010/main" val="3530143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952B688-EF6A-43CF-891F-5842961EF7BB}"/>
              </a:ext>
            </a:extLst>
          </p:cNvPr>
          <p:cNvPicPr>
            <a:picLocks noChangeAspect="1"/>
          </p:cNvPicPr>
          <p:nvPr/>
        </p:nvPicPr>
        <p:blipFill>
          <a:blip r:embed="rId2"/>
          <a:stretch>
            <a:fillRect/>
          </a:stretch>
        </p:blipFill>
        <p:spPr>
          <a:xfrm>
            <a:off x="452437" y="495300"/>
            <a:ext cx="8239125" cy="5867400"/>
          </a:xfrm>
          <a:prstGeom prst="rect">
            <a:avLst/>
          </a:prstGeom>
        </p:spPr>
      </p:pic>
    </p:spTree>
    <p:extLst>
      <p:ext uri="{BB962C8B-B14F-4D97-AF65-F5344CB8AC3E}">
        <p14:creationId xmlns:p14="http://schemas.microsoft.com/office/powerpoint/2010/main" val="3138053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6"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a:t>Au moment de la livraison du produit :</a:t>
            </a:r>
          </a:p>
          <a:p>
            <a:r>
              <a:rPr lang="fr-FR" sz="1400" dirty="0"/>
              <a:t>Procéder à l’inventaire complet des pièces avant de commencer le montage.</a:t>
            </a:r>
          </a:p>
          <a:p>
            <a:r>
              <a:rPr lang="fr-FR" sz="1400" dirty="0"/>
              <a:t>En cas de doute sur l’état d’une pièce, ne pas commencer le montage et solliciter une prestation de garantie par écrit en recommandé avec accusé de réception, dans les 10 jours maximum qui suivent la réception du colis.</a:t>
            </a:r>
          </a:p>
          <a:p>
            <a:r>
              <a:rPr lang="fr-FR" sz="1400" dirty="0"/>
              <a:t>Le montage du produit doit être réalisé 1 mois maximum après la livraison du produit.</a:t>
            </a:r>
          </a:p>
          <a:p>
            <a:pPr marL="0" indent="0" algn="just">
              <a:buNone/>
            </a:pPr>
            <a:endParaRPr lang="fr-FR" sz="1600" b="1" u="sng" dirty="0"/>
          </a:p>
          <a:p>
            <a:pPr marL="0" indent="0" algn="just">
              <a:buNone/>
            </a:pPr>
            <a:r>
              <a:rPr lang="fr-FR" sz="1600" b="1" u="sng" dirty="0"/>
              <a:t>A NOTER</a:t>
            </a:r>
            <a:r>
              <a:rPr lang="fr-FR" sz="1600" b="1" dirty="0"/>
              <a:t> : </a:t>
            </a:r>
            <a:endParaRPr lang="fr-FR" sz="1400" b="1" dirty="0"/>
          </a:p>
          <a:p>
            <a:pPr algn="just"/>
            <a:r>
              <a:rPr lang="fr-FR" sz="1400" dirty="0"/>
              <a:t>Pour assurer une protection maximale des pièces mécaniques contre la corrosion, la rouille et l’usure, il faut, impérativement, appliquer systématiquement de la graisse universelle pour l’ensemble des pièces et pour la quincaillerie en contact avec celles-ci.</a:t>
            </a:r>
          </a:p>
          <a:p>
            <a:pPr algn="just"/>
            <a:r>
              <a:rPr lang="fr-FR" sz="1400" dirty="0"/>
              <a:t>En cas d’une pluie importante, il peut arriver que la pergola laisse échapper de l’eau des gouttières centrales et latérales.</a:t>
            </a:r>
          </a:p>
          <a:p>
            <a:pPr algn="just"/>
            <a:r>
              <a:rPr lang="fr-FR" sz="1400" dirty="0"/>
              <a:t>Le fabricant ne peut être tenu pour responsable de cet état de fait et des dégâts engendrés chez son propriétaire ou à l’extérieur de la propriété de celui-ci.</a:t>
            </a:r>
          </a:p>
          <a:p>
            <a:pPr marL="0" indent="0">
              <a:buNone/>
            </a:pPr>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840098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4CF577-6BB7-4AC3-9EF2-1D5408517C7D}"/>
              </a:ext>
            </a:extLst>
          </p:cNvPr>
          <p:cNvSpPr>
            <a:spLocks noGrp="1"/>
          </p:cNvSpPr>
          <p:nvPr>
            <p:ph idx="1"/>
          </p:nvPr>
        </p:nvSpPr>
        <p:spPr>
          <a:xfrm>
            <a:off x="2483768" y="5148338"/>
            <a:ext cx="4176464" cy="1304998"/>
          </a:xfrm>
          <a:ln>
            <a:solidFill>
              <a:schemeClr val="tx1"/>
            </a:solidFill>
          </a:ln>
        </p:spPr>
        <p:txBody>
          <a:bodyPr>
            <a:normAutofit/>
          </a:bodyPr>
          <a:lstStyle/>
          <a:p>
            <a:pPr marL="0" indent="0" algn="just">
              <a:buNone/>
            </a:pPr>
            <a:r>
              <a:rPr lang="fr-FR" sz="900" dirty="0">
                <a:ln>
                  <a:solidFill>
                    <a:schemeClr val="tx1"/>
                  </a:solidFill>
                </a:ln>
                <a:solidFill>
                  <a:schemeClr val="bg1"/>
                </a:solidFill>
              </a:rPr>
              <a:t>IL INCOMBE A L’UTILISATEUR D’ASSURER L’ ANCRAGE ADEQUAT DE L’ ARMATURE.</a:t>
            </a:r>
          </a:p>
          <a:p>
            <a:pPr marL="0" indent="0" algn="just">
              <a:buNone/>
            </a:pPr>
            <a:r>
              <a:rPr lang="fr-FR" sz="900" dirty="0">
                <a:ln>
                  <a:solidFill>
                    <a:schemeClr val="tx1"/>
                  </a:solidFill>
                </a:ln>
                <a:solidFill>
                  <a:schemeClr val="bg1"/>
                </a:solidFill>
              </a:rPr>
              <a:t>Le fabriquant n’assume aucune responsabilité pour les dommages causés à la pergola ou à son contenu par les catastrophes naturelles ou évènements particuliers. Toute pergola n’étant pas ancrée solidement risque de s’envoler et de causer des dommages, qui ne seront pas imputables au fabricant.</a:t>
            </a:r>
          </a:p>
          <a:p>
            <a:pPr marL="0" indent="0" algn="just">
              <a:buNone/>
            </a:pPr>
            <a:r>
              <a:rPr lang="fr-FR" sz="900" dirty="0">
                <a:ln>
                  <a:solidFill>
                    <a:schemeClr val="tx1"/>
                  </a:solidFill>
                </a:ln>
                <a:solidFill>
                  <a:schemeClr val="bg1"/>
                </a:solidFill>
              </a:rPr>
              <a:t>Vérifier périodiquement les ancrages pour assurer la stabilité de votre pergola. </a:t>
            </a:r>
          </a:p>
          <a:p>
            <a:pPr marL="0" indent="0" algn="just">
              <a:buNone/>
            </a:pPr>
            <a:r>
              <a:rPr lang="fr-FR" sz="900" dirty="0">
                <a:ln>
                  <a:solidFill>
                    <a:schemeClr val="tx1"/>
                  </a:solidFill>
                </a:ln>
                <a:solidFill>
                  <a:schemeClr val="bg1"/>
                </a:solidFill>
              </a:rPr>
              <a:t>Le fabriquant ne peut être tenu pour responsable d’une pergola qui s’envole.</a:t>
            </a:r>
            <a:endParaRPr lang="es-ES" sz="900" dirty="0">
              <a:ln>
                <a:solidFill>
                  <a:schemeClr val="tx1"/>
                </a:solidFill>
              </a:ln>
              <a:solidFill>
                <a:schemeClr val="bg1"/>
              </a:solidFill>
            </a:endParaRPr>
          </a:p>
        </p:txBody>
      </p:sp>
      <p:pic>
        <p:nvPicPr>
          <p:cNvPr id="4" name="Image 3">
            <a:extLst>
              <a:ext uri="{FF2B5EF4-FFF2-40B4-BE49-F238E27FC236}">
                <a16:creationId xmlns:a16="http://schemas.microsoft.com/office/drawing/2014/main" id="{2F966B7B-A586-4914-B25D-4CEFB9ED9DC6}"/>
              </a:ext>
            </a:extLst>
          </p:cNvPr>
          <p:cNvPicPr>
            <a:picLocks noChangeAspect="1"/>
          </p:cNvPicPr>
          <p:nvPr/>
        </p:nvPicPr>
        <p:blipFill>
          <a:blip r:embed="rId2"/>
          <a:stretch>
            <a:fillRect/>
          </a:stretch>
        </p:blipFill>
        <p:spPr>
          <a:xfrm>
            <a:off x="2122883" y="1096929"/>
            <a:ext cx="4898232" cy="3780282"/>
          </a:xfrm>
          <a:prstGeom prst="rect">
            <a:avLst/>
          </a:prstGeom>
        </p:spPr>
      </p:pic>
    </p:spTree>
    <p:extLst>
      <p:ext uri="{BB962C8B-B14F-4D97-AF65-F5344CB8AC3E}">
        <p14:creationId xmlns:p14="http://schemas.microsoft.com/office/powerpoint/2010/main" val="3760510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2304255"/>
          </a:xfrm>
        </p:spPr>
        <p:txBody>
          <a:bodyPr>
            <a:normAutofit lnSpcReduction="10000"/>
          </a:bodyPr>
          <a:lstStyle/>
          <a:p>
            <a:pPr marL="0" indent="0" algn="just">
              <a:buNone/>
            </a:pPr>
            <a:r>
              <a:rPr lang="fr-FR" sz="1400" dirty="0"/>
              <a:t>Le fabricant décline toute responsabilité dans les dégâts éventuels causés par le non-respect des instructions d’installation du présent document, décline toutes responsabilités en cas de modification arbitraire des pièces d’origine.</a:t>
            </a:r>
          </a:p>
          <a:p>
            <a:pPr marL="0" indent="0" algn="just">
              <a:buNone/>
            </a:pPr>
            <a:r>
              <a:rPr lang="fr-FR" sz="1400" dirty="0"/>
              <a:t>Est exclue de la garantie du constructeur l’évolution normale de la brillance, de la couleur ou de l’aspect du laquage des matériaux due à l’exposition prolongée dans l’environnement du produit (rayons U.V, air salin, pollution…) ainsi que les éventuels risques de cloquage et de rouille dans les zones proches d’un bord de mer.</a:t>
            </a:r>
          </a:p>
          <a:p>
            <a:pPr marL="0" indent="0" algn="just">
              <a:buNone/>
            </a:pPr>
            <a:r>
              <a:rPr lang="fr-FR" sz="1400" dirty="0"/>
              <a:t>Pour une installation et utilisation de ce produit en bord de mer, en contact avec de l’eau saline ou en contact avec un air salin, il est fortement recommandé de laver de façon hebdomadaire et d’entretenir toutes les pièces métalliques. Le fabricant décline toute responsabilité dans les dégâts causés sur son produit, pour les raisons évoquées ci-dessus, ce qui entrainera immédiatement l’annulation de la garantie sur le produit.</a:t>
            </a:r>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3514998"/>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4437112"/>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les lattes.</a:t>
            </a:r>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1574859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200" b="1" dirty="0"/>
              <a:t>Maj :220115RR_V05-2022</a:t>
            </a:r>
          </a:p>
        </p:txBody>
      </p:sp>
    </p:spTree>
    <p:extLst>
      <p:ext uri="{BB962C8B-B14F-4D97-AF65-F5344CB8AC3E}">
        <p14:creationId xmlns:p14="http://schemas.microsoft.com/office/powerpoint/2010/main" val="270835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472608"/>
          </a:xfrm>
        </p:spPr>
        <p:txBody>
          <a:bodyPr>
            <a:normAutofit fontScale="92500" lnSpcReduction="20000"/>
          </a:bodyPr>
          <a:lstStyle/>
          <a:p>
            <a:pPr marL="0" indent="0">
              <a:buNone/>
            </a:pPr>
            <a:r>
              <a:rPr lang="fr-FR" sz="1400" b="1" dirty="0"/>
              <a:t>LA GARANTIE NE CONCERNE PAS :</a:t>
            </a:r>
            <a:br>
              <a:rPr lang="fr-FR" sz="1400" b="1" dirty="0"/>
            </a:br>
            <a:endParaRPr lang="fr-FR" sz="1400" b="1" dirty="0"/>
          </a:p>
          <a:p>
            <a:pPr marL="0" indent="0">
              <a:buNone/>
            </a:pPr>
            <a:r>
              <a:rPr lang="fr-FR" sz="1400" dirty="0"/>
              <a:t>• 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br>
              <a:rPr lang="fr-FR" sz="1400" dirty="0"/>
            </a:br>
            <a:r>
              <a:rPr lang="fr-FR" sz="1400" dirty="0"/>
              <a:t>• Les détériorations ou défauts provoqués lors de la livraison, de l’installation ou du montage, par le distributeur, l’installateur ou le consommateur ;</a:t>
            </a:r>
            <a:br>
              <a:rPr lang="fr-FR" sz="1400" dirty="0"/>
            </a:br>
            <a:r>
              <a:rPr lang="fr-FR" sz="1400" dirty="0"/>
              <a:t>• Les défauts d’aspect visibles lors de la livraison du produit et non signalés à ce moment précis ;</a:t>
            </a:r>
            <a:br>
              <a:rPr lang="fr-FR" sz="1400" dirty="0"/>
            </a:br>
            <a:r>
              <a:rPr lang="fr-FR" sz="1400" dirty="0"/>
              <a:t>• Les modifications d’aspect du produit consécutives à l’usage, en particulier pour les éléments soumis à l’usure;</a:t>
            </a:r>
          </a:p>
          <a:p>
            <a:pPr marL="0" indent="0">
              <a:buNone/>
            </a:pPr>
            <a:r>
              <a:rPr lang="fr-FR" sz="1400" dirty="0"/>
              <a:t>• Les pieds enterrés ou sur lesquels on aura placé une charge dessus ou à proximité,</a:t>
            </a:r>
          </a:p>
          <a:p>
            <a:pPr marL="0" indent="0">
              <a:buNone/>
            </a:pPr>
            <a:r>
              <a:rPr lang="fr-FR" sz="1400" dirty="0"/>
              <a:t>• toutes déformations, enfoncements ou griffures dus à l’appui d’un corps extérieur à la pergola sur la structure ou le toit de celle-ci</a:t>
            </a:r>
          </a:p>
          <a:p>
            <a:pPr marL="0" indent="0">
              <a:buNone/>
            </a:pPr>
            <a:r>
              <a:rPr lang="fr-FR" sz="1400" dirty="0"/>
              <a:t>• les modifications de fixation et d’installation ne respectant pas les recommandations de la notice de montage ;</a:t>
            </a:r>
            <a:br>
              <a:rPr lang="fr-FR" sz="1400" dirty="0"/>
            </a:br>
            <a:r>
              <a:rPr lang="fr-FR" sz="1400" dirty="0"/>
              <a:t>• Les produits qui ont été entreposés dans des conditions inadaptées.</a:t>
            </a:r>
            <a:br>
              <a:rPr lang="fr-FR" sz="1400" dirty="0"/>
            </a:br>
            <a:endParaRPr lang="fr-FR" sz="1400" dirty="0"/>
          </a:p>
          <a:p>
            <a:pPr marL="0" indent="0">
              <a:buNone/>
            </a:pPr>
            <a:r>
              <a:rPr lang="fr-FR" sz="1400" b="1" dirty="0"/>
              <a:t>Délais de la garantie :</a:t>
            </a:r>
            <a:br>
              <a:rPr lang="fr-FR" sz="1400" dirty="0"/>
            </a:br>
            <a:r>
              <a:rPr lang="fr-FR" sz="1400" dirty="0"/>
              <a:t>• La garantie prend effet le jour d’achat par le consommateur. </a:t>
            </a:r>
          </a:p>
          <a:p>
            <a:pPr marL="0" indent="0">
              <a:buNone/>
            </a:pPr>
            <a:r>
              <a:rPr lang="fr-FR" sz="1400" dirty="0"/>
              <a:t>• La garantie couvre les pièces reconnues défectueuses par FORESTA, résultant, par exemple, de vices de fabrication matières-premières.</a:t>
            </a:r>
            <a:br>
              <a:rPr lang="fr-FR" sz="1400" dirty="0"/>
            </a:br>
            <a:endParaRPr lang="fr-FR" sz="1400" dirty="0"/>
          </a:p>
          <a:p>
            <a:pPr marL="0" indent="0">
              <a:buNone/>
            </a:pPr>
            <a:r>
              <a:rPr lang="fr-FR" sz="1400" b="1" dirty="0"/>
              <a:t>Demande de garantie :</a:t>
            </a:r>
            <a:br>
              <a:rPr lang="fr-FR" sz="1400" dirty="0"/>
            </a:br>
            <a:r>
              <a:rPr lang="fr-FR" sz="1400" dirty="0"/>
              <a:t>• Toute demande de garantie doit être formulée au revendeur uniquement ;</a:t>
            </a:r>
            <a:br>
              <a:rPr lang="fr-FR" sz="1400" dirty="0"/>
            </a:br>
            <a:r>
              <a:rPr lang="fr-FR" sz="1400" dirty="0"/>
              <a:t>• Accompagner votre demande d’une description écrite et claire de l’avarie constatée, ainsi que de photos claires, précises et détaillées.</a:t>
            </a:r>
          </a:p>
          <a:p>
            <a:pPr marL="0" indent="0">
              <a:buNone/>
            </a:pPr>
            <a:r>
              <a:rPr lang="fr-FR" sz="1400" dirty="0"/>
              <a:t>• Nous garantissons la fourniture de pièces détachées pendant 2 ans à compter de l’achat du produit.</a:t>
            </a:r>
          </a:p>
          <a:p>
            <a:pPr marL="0" indent="0">
              <a:buNone/>
            </a:pPr>
            <a:r>
              <a:rPr lang="fr-FR" sz="1400" dirty="0"/>
              <a:t> </a:t>
            </a:r>
          </a:p>
          <a:p>
            <a:pPr marL="0" indent="0">
              <a:buNone/>
            </a:pPr>
            <a:br>
              <a:rPr lang="fr-FR" sz="1400" dirty="0"/>
            </a:b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86002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1A0D23C-701D-4411-A32B-D04412D12BBA}"/>
              </a:ext>
            </a:extLst>
          </p:cNvPr>
          <p:cNvPicPr>
            <a:picLocks noChangeAspect="1"/>
          </p:cNvPicPr>
          <p:nvPr/>
        </p:nvPicPr>
        <p:blipFill>
          <a:blip r:embed="rId2"/>
          <a:stretch>
            <a:fillRect/>
          </a:stretch>
        </p:blipFill>
        <p:spPr>
          <a:xfrm>
            <a:off x="514350" y="438150"/>
            <a:ext cx="8115300" cy="5981700"/>
          </a:xfrm>
          <a:prstGeom prst="rect">
            <a:avLst/>
          </a:prstGeom>
        </p:spPr>
      </p:pic>
    </p:spTree>
    <p:extLst>
      <p:ext uri="{BB962C8B-B14F-4D97-AF65-F5344CB8AC3E}">
        <p14:creationId xmlns:p14="http://schemas.microsoft.com/office/powerpoint/2010/main" val="390670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FF732B-2DD6-4656-A152-EA662B0967F5}"/>
              </a:ext>
            </a:extLst>
          </p:cNvPr>
          <p:cNvPicPr>
            <a:picLocks noChangeAspect="1"/>
          </p:cNvPicPr>
          <p:nvPr/>
        </p:nvPicPr>
        <p:blipFill>
          <a:blip r:embed="rId2"/>
          <a:stretch>
            <a:fillRect/>
          </a:stretch>
        </p:blipFill>
        <p:spPr>
          <a:xfrm>
            <a:off x="376237" y="414337"/>
            <a:ext cx="8391525" cy="6029325"/>
          </a:xfrm>
          <a:prstGeom prst="rect">
            <a:avLst/>
          </a:prstGeom>
        </p:spPr>
      </p:pic>
    </p:spTree>
    <p:extLst>
      <p:ext uri="{BB962C8B-B14F-4D97-AF65-F5344CB8AC3E}">
        <p14:creationId xmlns:p14="http://schemas.microsoft.com/office/powerpoint/2010/main" val="390445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51A18F5-A7FD-4BFB-A5C9-C69685A8C472}"/>
              </a:ext>
            </a:extLst>
          </p:cNvPr>
          <p:cNvPicPr>
            <a:picLocks noChangeAspect="1"/>
          </p:cNvPicPr>
          <p:nvPr/>
        </p:nvPicPr>
        <p:blipFill>
          <a:blip r:embed="rId2"/>
          <a:stretch>
            <a:fillRect/>
          </a:stretch>
        </p:blipFill>
        <p:spPr>
          <a:xfrm>
            <a:off x="500062" y="528637"/>
            <a:ext cx="8143875" cy="5800725"/>
          </a:xfrm>
          <a:prstGeom prst="rect">
            <a:avLst/>
          </a:prstGeom>
        </p:spPr>
      </p:pic>
    </p:spTree>
    <p:extLst>
      <p:ext uri="{BB962C8B-B14F-4D97-AF65-F5344CB8AC3E}">
        <p14:creationId xmlns:p14="http://schemas.microsoft.com/office/powerpoint/2010/main" val="366789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F5E1BC-C649-4590-B496-55A26B6D5F17}"/>
              </a:ext>
            </a:extLst>
          </p:cNvPr>
          <p:cNvPicPr>
            <a:picLocks noChangeAspect="1"/>
          </p:cNvPicPr>
          <p:nvPr/>
        </p:nvPicPr>
        <p:blipFill>
          <a:blip r:embed="rId2"/>
          <a:stretch>
            <a:fillRect/>
          </a:stretch>
        </p:blipFill>
        <p:spPr>
          <a:xfrm>
            <a:off x="409575" y="576262"/>
            <a:ext cx="8324850" cy="5705475"/>
          </a:xfrm>
          <a:prstGeom prst="rect">
            <a:avLst/>
          </a:prstGeom>
        </p:spPr>
      </p:pic>
    </p:spTree>
    <p:extLst>
      <p:ext uri="{BB962C8B-B14F-4D97-AF65-F5344CB8AC3E}">
        <p14:creationId xmlns:p14="http://schemas.microsoft.com/office/powerpoint/2010/main" val="38037486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5356</TotalTime>
  <Words>1646</Words>
  <Application>Microsoft Office PowerPoint</Application>
  <PresentationFormat>Affichage à l'écran (4:3)</PresentationFormat>
  <Paragraphs>73</Paragraphs>
  <Slides>46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46</vt:i4>
      </vt:variant>
    </vt:vector>
  </HeadingPairs>
  <TitlesOfParts>
    <vt:vector size="50" baseType="lpstr">
      <vt:lpstr>Arial</vt:lpstr>
      <vt:lpstr>Calibri</vt:lpstr>
      <vt:lpstr>Century Gothic</vt:lpstr>
      <vt:lpstr>Thème Office</vt:lpstr>
      <vt:lpstr>PERGOLA BIO CLIMATIQUE  Réf : PER 3660 BI</vt:lpstr>
      <vt:lpstr>PERGOLA BIO CLIMATIQUE Réf : PER 3660 BI</vt:lpstr>
      <vt:lpstr>IMPORTANT</vt:lpstr>
      <vt:lpstr>IMPORTANT</vt:lpstr>
      <vt:lpstr>INFORMATIONS COMPLEMENTAIRES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INFORMATIONS COMPLEMENTAIRES</vt:lpstr>
      <vt:lpstr>Présentation PowerPoint</vt:lpstr>
      <vt:lpstr>IMPORTANT</vt:lpstr>
      <vt:lpstr>Maj :220115RR_V05-2022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ROUX Rodolphe</cp:lastModifiedBy>
  <cp:revision>167</cp:revision>
  <cp:lastPrinted>2016-02-18T15:09:29Z</cp:lastPrinted>
  <dcterms:created xsi:type="dcterms:W3CDTF">2014-12-03T14:34:22Z</dcterms:created>
  <dcterms:modified xsi:type="dcterms:W3CDTF">2022-01-17T13:30:29Z</dcterms:modified>
</cp:coreProperties>
</file>