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91" r:id="rId3"/>
    <p:sldId id="289" r:id="rId4"/>
    <p:sldId id="290" r:id="rId5"/>
    <p:sldId id="303" r:id="rId6"/>
    <p:sldId id="305" r:id="rId7"/>
    <p:sldId id="306" r:id="rId8"/>
    <p:sldId id="307" r:id="rId9"/>
    <p:sldId id="315" r:id="rId10"/>
    <p:sldId id="316" r:id="rId11"/>
    <p:sldId id="308" r:id="rId12"/>
    <p:sldId id="309" r:id="rId13"/>
    <p:sldId id="310" r:id="rId14"/>
    <p:sldId id="311" r:id="rId15"/>
    <p:sldId id="312" r:id="rId16"/>
    <p:sldId id="313" r:id="rId17"/>
    <p:sldId id="314" r:id="rId18"/>
    <p:sldId id="320" r:id="rId19"/>
    <p:sldId id="321" r:id="rId20"/>
    <p:sldId id="322" r:id="rId21"/>
    <p:sldId id="323" r:id="rId22"/>
    <p:sldId id="324" r:id="rId23"/>
    <p:sldId id="271" r:id="rId24"/>
  </p:sldIdLst>
  <p:sldSz cx="9144000" cy="6858000" type="screen4x3"/>
  <p:notesSz cx="6745288" cy="98567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65" autoAdjust="0"/>
  </p:normalViewPr>
  <p:slideViewPr>
    <p:cSldViewPr>
      <p:cViewPr>
        <p:scale>
          <a:sx n="100" d="100"/>
          <a:sy n="100" d="100"/>
        </p:scale>
        <p:origin x="19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2588" cy="4937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21113" y="0"/>
            <a:ext cx="2922587" cy="493713"/>
          </a:xfrm>
          <a:prstGeom prst="rect">
            <a:avLst/>
          </a:prstGeom>
        </p:spPr>
        <p:txBody>
          <a:bodyPr vert="horz" lIns="91440" tIns="45720" rIns="91440" bIns="45720" rtlCol="0"/>
          <a:lstStyle>
            <a:lvl1pPr algn="r">
              <a:defRPr sz="1200"/>
            </a:lvl1pPr>
          </a:lstStyle>
          <a:p>
            <a:fld id="{F6E47B5D-3DA2-4430-96AF-C71D1B9BBD6A}" type="datetimeFigureOut">
              <a:rPr lang="fr-FR" smtClean="0"/>
              <a:t>08/01/2020</a:t>
            </a:fld>
            <a:endParaRPr lang="fr-FR"/>
          </a:p>
        </p:txBody>
      </p:sp>
      <p:sp>
        <p:nvSpPr>
          <p:cNvPr id="4" name="Espace réservé de l'image des diapositives 3"/>
          <p:cNvSpPr>
            <a:spLocks noGrp="1" noRot="1" noChangeAspect="1"/>
          </p:cNvSpPr>
          <p:nvPr>
            <p:ph type="sldImg" idx="2"/>
          </p:nvPr>
        </p:nvSpPr>
        <p:spPr>
          <a:xfrm>
            <a:off x="1154113" y="1231900"/>
            <a:ext cx="4437062" cy="33274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4688" y="4743450"/>
            <a:ext cx="5395912" cy="3881438"/>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63075"/>
            <a:ext cx="2922588" cy="49371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21113" y="9363075"/>
            <a:ext cx="2922587" cy="493713"/>
          </a:xfrm>
          <a:prstGeom prst="rect">
            <a:avLst/>
          </a:prstGeom>
        </p:spPr>
        <p:txBody>
          <a:bodyPr vert="horz" lIns="91440" tIns="45720" rIns="91440" bIns="45720" rtlCol="0" anchor="b"/>
          <a:lstStyle>
            <a:lvl1pPr algn="r">
              <a:defRPr sz="1200"/>
            </a:lvl1pPr>
          </a:lstStyle>
          <a:p>
            <a:fld id="{0A46F67D-A090-4884-BE3A-C374F9BDD0DC}" type="slidenum">
              <a:rPr lang="fr-FR" smtClean="0"/>
              <a:t>‹N°›</a:t>
            </a:fld>
            <a:endParaRPr lang="fr-FR"/>
          </a:p>
        </p:txBody>
      </p:sp>
    </p:spTree>
    <p:extLst>
      <p:ext uri="{BB962C8B-B14F-4D97-AF65-F5344CB8AC3E}">
        <p14:creationId xmlns:p14="http://schemas.microsoft.com/office/powerpoint/2010/main" val="88237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76227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690726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87025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69056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58282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F0023BD-7430-4EBF-86EF-0EDD30978235}" type="datetimeFigureOut">
              <a:rPr lang="fr-FR" smtClean="0"/>
              <a:t>08/01/2020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70872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F0023BD-7430-4EBF-86EF-0EDD30978235}" type="datetimeFigureOut">
              <a:rPr lang="fr-FR" smtClean="0"/>
              <a:t>08/01/2020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228306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F0023BD-7430-4EBF-86EF-0EDD30978235}" type="datetimeFigureOut">
              <a:rPr lang="fr-FR" smtClean="0"/>
              <a:t>08/01/2020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47340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F0023BD-7430-4EBF-86EF-0EDD30978235}" type="datetimeFigureOut">
              <a:rPr lang="fr-FR" smtClean="0"/>
              <a:t>08/01/2020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342339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F0023BD-7430-4EBF-86EF-0EDD30978235}" type="datetimeFigureOut">
              <a:rPr lang="fr-FR" smtClean="0"/>
              <a:t>08/01/2020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3821368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F0023BD-7430-4EBF-86EF-0EDD30978235}" type="datetimeFigureOut">
              <a:rPr lang="fr-FR" smtClean="0"/>
              <a:t>08/01/2020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80459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6B206-CF49-40AC-9FE9-364D3304FD83}" type="slidenum">
              <a:rPr lang="fr-FR" smtClean="0"/>
              <a:t>‹N°›</a:t>
            </a:fld>
            <a:endParaRPr lang="fr-FR"/>
          </a:p>
        </p:txBody>
      </p:sp>
    </p:spTree>
    <p:extLst>
      <p:ext uri="{BB962C8B-B14F-4D97-AF65-F5344CB8AC3E}">
        <p14:creationId xmlns:p14="http://schemas.microsoft.com/office/powerpoint/2010/main" val="1482980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309"/>
          <a:stretch/>
        </p:blipFill>
        <p:spPr bwMode="auto">
          <a:xfrm>
            <a:off x="395536" y="260648"/>
            <a:ext cx="840370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a:spLocks noGrp="1"/>
          </p:cNvSpPr>
          <p:nvPr>
            <p:ph type="title"/>
          </p:nvPr>
        </p:nvSpPr>
        <p:spPr>
          <a:xfrm>
            <a:off x="457200" y="4432905"/>
            <a:ext cx="8229600" cy="1948423"/>
          </a:xfrm>
        </p:spPr>
        <p:txBody>
          <a:bodyPr>
            <a:normAutofit/>
          </a:bodyPr>
          <a:lstStyle/>
          <a:p>
            <a:r>
              <a:rPr lang="fr-FR" sz="3200" dirty="0" smtClean="0"/>
              <a:t>PERGOLA</a:t>
            </a:r>
            <a:r>
              <a:rPr lang="fr-FR" sz="3200" dirty="0"/>
              <a:t/>
            </a:r>
            <a:br>
              <a:rPr lang="fr-FR" sz="3200" dirty="0"/>
            </a:br>
            <a:r>
              <a:rPr lang="fr-FR" sz="3200" dirty="0" smtClean="0"/>
              <a:t>12 m2</a:t>
            </a:r>
            <a:r>
              <a:rPr lang="fr-FR" sz="3200" dirty="0"/>
              <a:t/>
            </a:r>
            <a:br>
              <a:rPr lang="fr-FR" sz="3200" dirty="0"/>
            </a:br>
            <a:r>
              <a:rPr lang="fr-FR" sz="1600" dirty="0"/>
              <a:t>Réf : </a:t>
            </a:r>
            <a:r>
              <a:rPr lang="fr-FR" sz="1600" dirty="0" smtClean="0"/>
              <a:t>PER 4030 </a:t>
            </a:r>
            <a:r>
              <a:rPr lang="fr-FR" sz="1600" dirty="0" smtClean="0"/>
              <a:t>WE</a:t>
            </a:r>
            <a:endParaRPr lang="fr-FR" sz="1600" dirty="0"/>
          </a:p>
        </p:txBody>
      </p:sp>
    </p:spTree>
    <p:extLst>
      <p:ext uri="{BB962C8B-B14F-4D97-AF65-F5344CB8AC3E}">
        <p14:creationId xmlns:p14="http://schemas.microsoft.com/office/powerpoint/2010/main" val="3032525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Les pièces pour l’assemblage</a:t>
            </a:r>
            <a:endParaRPr lang="fr-FR" sz="3600" dirty="0"/>
          </a:p>
        </p:txBody>
      </p:sp>
      <p:pic>
        <p:nvPicPr>
          <p:cNvPr id="6" name="Image 5"/>
          <p:cNvPicPr>
            <a:picLocks noChangeAspect="1"/>
          </p:cNvPicPr>
          <p:nvPr/>
        </p:nvPicPr>
        <p:blipFill>
          <a:blip r:embed="rId2"/>
          <a:stretch>
            <a:fillRect/>
          </a:stretch>
        </p:blipFill>
        <p:spPr>
          <a:xfrm>
            <a:off x="2029376" y="1268760"/>
            <a:ext cx="5085248" cy="4455495"/>
          </a:xfrm>
          <a:prstGeom prst="rect">
            <a:avLst/>
          </a:prstGeom>
        </p:spPr>
      </p:pic>
    </p:spTree>
    <p:extLst>
      <p:ext uri="{BB962C8B-B14F-4D97-AF65-F5344CB8AC3E}">
        <p14:creationId xmlns:p14="http://schemas.microsoft.com/office/powerpoint/2010/main" val="138892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73807" y="669898"/>
            <a:ext cx="7596385" cy="5518203"/>
          </a:xfrm>
          <a:prstGeom prst="rect">
            <a:avLst/>
          </a:prstGeom>
        </p:spPr>
      </p:pic>
    </p:spTree>
    <p:extLst>
      <p:ext uri="{BB962C8B-B14F-4D97-AF65-F5344CB8AC3E}">
        <p14:creationId xmlns:p14="http://schemas.microsoft.com/office/powerpoint/2010/main" val="3318194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65935" y="677770"/>
            <a:ext cx="7612128" cy="5502459"/>
          </a:xfrm>
          <a:prstGeom prst="rect">
            <a:avLst/>
          </a:prstGeom>
        </p:spPr>
      </p:pic>
    </p:spTree>
    <p:extLst>
      <p:ext uri="{BB962C8B-B14F-4D97-AF65-F5344CB8AC3E}">
        <p14:creationId xmlns:p14="http://schemas.microsoft.com/office/powerpoint/2010/main" val="17969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73807" y="693514"/>
            <a:ext cx="7596385" cy="5470971"/>
          </a:xfrm>
          <a:prstGeom prst="rect">
            <a:avLst/>
          </a:prstGeom>
        </p:spPr>
      </p:pic>
    </p:spTree>
    <p:extLst>
      <p:ext uri="{BB962C8B-B14F-4D97-AF65-F5344CB8AC3E}">
        <p14:creationId xmlns:p14="http://schemas.microsoft.com/office/powerpoint/2010/main" val="2909097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81679" y="685642"/>
            <a:ext cx="7580641" cy="5486715"/>
          </a:xfrm>
          <a:prstGeom prst="rect">
            <a:avLst/>
          </a:prstGeom>
        </p:spPr>
      </p:pic>
    </p:spTree>
    <p:extLst>
      <p:ext uri="{BB962C8B-B14F-4D97-AF65-F5344CB8AC3E}">
        <p14:creationId xmlns:p14="http://schemas.microsoft.com/office/powerpoint/2010/main" val="441546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47651" y="824636"/>
            <a:ext cx="7848696" cy="5670423"/>
          </a:xfrm>
          <a:prstGeom prst="rect">
            <a:avLst/>
          </a:prstGeom>
        </p:spPr>
      </p:pic>
      <p:sp>
        <p:nvSpPr>
          <p:cNvPr id="3" name="ZoneTexte 2"/>
          <p:cNvSpPr txBox="1"/>
          <p:nvPr/>
        </p:nvSpPr>
        <p:spPr>
          <a:xfrm>
            <a:off x="827584" y="5385990"/>
            <a:ext cx="2088232" cy="923330"/>
          </a:xfrm>
          <a:prstGeom prst="rect">
            <a:avLst/>
          </a:prstGeom>
          <a:noFill/>
        </p:spPr>
        <p:txBody>
          <a:bodyPr wrap="square" rtlCol="0">
            <a:spAutoFit/>
          </a:bodyPr>
          <a:lstStyle/>
          <a:p>
            <a:r>
              <a:rPr lang="fr-FR" sz="1050" dirty="0" smtClean="0"/>
              <a:t>► </a:t>
            </a:r>
            <a:r>
              <a:rPr lang="fr-FR" dirty="0" smtClean="0"/>
              <a:t>La toile est livrée séparément dans un autre carton. </a:t>
            </a:r>
            <a:endParaRPr lang="fr-FR" dirty="0"/>
          </a:p>
        </p:txBody>
      </p:sp>
      <p:sp>
        <p:nvSpPr>
          <p:cNvPr id="4" name="Titre 1"/>
          <p:cNvSpPr>
            <a:spLocks noGrp="1"/>
          </p:cNvSpPr>
          <p:nvPr>
            <p:ph type="title"/>
          </p:nvPr>
        </p:nvSpPr>
        <p:spPr>
          <a:xfrm>
            <a:off x="457200" y="44624"/>
            <a:ext cx="8229600" cy="1143000"/>
          </a:xfrm>
        </p:spPr>
        <p:txBody>
          <a:bodyPr>
            <a:normAutofit/>
          </a:bodyPr>
          <a:lstStyle/>
          <a:p>
            <a:r>
              <a:rPr lang="fr-FR" sz="3600" dirty="0" smtClean="0"/>
              <a:t>Montage de la toile</a:t>
            </a:r>
            <a:endParaRPr lang="fr-FR" sz="3600" dirty="0"/>
          </a:p>
        </p:txBody>
      </p:sp>
    </p:spTree>
    <p:extLst>
      <p:ext uri="{BB962C8B-B14F-4D97-AF65-F5344CB8AC3E}">
        <p14:creationId xmlns:p14="http://schemas.microsoft.com/office/powerpoint/2010/main" val="197309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50192" y="701386"/>
            <a:ext cx="7643615" cy="5455227"/>
          </a:xfrm>
          <a:prstGeom prst="rect">
            <a:avLst/>
          </a:prstGeom>
        </p:spPr>
      </p:pic>
    </p:spTree>
    <p:extLst>
      <p:ext uri="{BB962C8B-B14F-4D97-AF65-F5344CB8AC3E}">
        <p14:creationId xmlns:p14="http://schemas.microsoft.com/office/powerpoint/2010/main" val="102980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81037" y="604837"/>
            <a:ext cx="7781925" cy="5648325"/>
          </a:xfrm>
          <a:prstGeom prst="rect">
            <a:avLst/>
          </a:prstGeom>
        </p:spPr>
      </p:pic>
    </p:spTree>
    <p:extLst>
      <p:ext uri="{BB962C8B-B14F-4D97-AF65-F5344CB8AC3E}">
        <p14:creationId xmlns:p14="http://schemas.microsoft.com/office/powerpoint/2010/main" val="3816328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800" b="1" dirty="0" smtClean="0"/>
              <a:t>► Protection de la toile :</a:t>
            </a:r>
            <a:endParaRPr lang="fr-FR" sz="1800" b="1" dirty="0"/>
          </a:p>
          <a:p>
            <a:pPr marL="0" indent="0">
              <a:buNone/>
            </a:pPr>
            <a:endParaRPr lang="fr-FR" sz="1400" dirty="0" smtClean="0"/>
          </a:p>
          <a:p>
            <a:pPr marL="0" indent="0">
              <a:buNone/>
            </a:pPr>
            <a:r>
              <a:rPr lang="fr-FR" sz="1400" dirty="0" smtClean="0"/>
              <a:t>En vue d’étendre la durée de vie de la toile de la pergola, nous vous conseillons de :</a:t>
            </a:r>
          </a:p>
          <a:p>
            <a:r>
              <a:rPr lang="fr-FR" sz="1400" dirty="0" smtClean="0"/>
              <a:t>Décrocher celle-ci de son emplacement selon la procédure qui suit,</a:t>
            </a:r>
          </a:p>
          <a:p>
            <a:r>
              <a:rPr lang="fr-FR" sz="1400" dirty="0" smtClean="0"/>
              <a:t>Nettoyer celle-ci,</a:t>
            </a:r>
          </a:p>
          <a:p>
            <a:r>
              <a:rPr lang="fr-FR" sz="1400" dirty="0" smtClean="0"/>
              <a:t>Replier celle-ci correctement,</a:t>
            </a:r>
          </a:p>
          <a:p>
            <a:r>
              <a:rPr lang="fr-FR" sz="1400" dirty="0" smtClean="0"/>
              <a:t>Protéger celle-ci dans un sac isolant et étanche,</a:t>
            </a:r>
          </a:p>
          <a:p>
            <a:r>
              <a:rPr lang="fr-FR" sz="1400" dirty="0" smtClean="0"/>
              <a:t>Stocker celle-ci dans un endroit sec, à l’abri de la lumière et de la poussière,</a:t>
            </a:r>
          </a:p>
          <a:p>
            <a:r>
              <a:rPr lang="fr-FR" sz="1400" dirty="0" smtClean="0"/>
              <a:t>Stocker les barres d’assemblage dans un endroit sec et isolé,</a:t>
            </a:r>
          </a:p>
          <a:p>
            <a:r>
              <a:rPr lang="fr-FR" sz="1400" dirty="0" smtClean="0"/>
              <a:t>Stocker toute la quincaillerie d’assemblage dans une boite à l’abri de l’humidité.</a:t>
            </a:r>
          </a:p>
        </p:txBody>
      </p:sp>
      <p:sp>
        <p:nvSpPr>
          <p:cNvPr id="7" name="Titre 1"/>
          <p:cNvSpPr>
            <a:spLocks noGrp="1"/>
          </p:cNvSpPr>
          <p:nvPr>
            <p:ph type="title"/>
          </p:nvPr>
        </p:nvSpPr>
        <p:spPr>
          <a:xfrm>
            <a:off x="457200" y="44624"/>
            <a:ext cx="8229600" cy="1143000"/>
          </a:xfrm>
        </p:spPr>
        <p:txBody>
          <a:bodyPr>
            <a:normAutofit/>
          </a:bodyPr>
          <a:lstStyle/>
          <a:p>
            <a:r>
              <a:rPr lang="fr-FR" sz="3600" dirty="0" smtClean="0"/>
              <a:t>Démontage de la toile</a:t>
            </a:r>
            <a:endParaRPr lang="fr-FR" sz="3600" dirty="0"/>
          </a:p>
        </p:txBody>
      </p:sp>
    </p:spTree>
    <p:extLst>
      <p:ext uri="{BB962C8B-B14F-4D97-AF65-F5344CB8AC3E}">
        <p14:creationId xmlns:p14="http://schemas.microsoft.com/office/powerpoint/2010/main" val="1671162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smtClean="0"/>
              <a:t>DETACHER LES 2 AUVENTS DES CHEVRONS</a:t>
            </a:r>
            <a:endParaRPr lang="fr-FR" sz="3200" dirty="0"/>
          </a:p>
        </p:txBody>
      </p:sp>
      <p:pic>
        <p:nvPicPr>
          <p:cNvPr id="4" name="Image 3"/>
          <p:cNvPicPr>
            <a:picLocks noChangeAspect="1"/>
          </p:cNvPicPr>
          <p:nvPr/>
        </p:nvPicPr>
        <p:blipFill>
          <a:blip r:embed="rId2"/>
          <a:stretch>
            <a:fillRect/>
          </a:stretch>
        </p:blipFill>
        <p:spPr>
          <a:xfrm>
            <a:off x="819150" y="714375"/>
            <a:ext cx="7505700" cy="5429250"/>
          </a:xfrm>
          <a:prstGeom prst="rect">
            <a:avLst/>
          </a:prstGeom>
        </p:spPr>
      </p:pic>
    </p:spTree>
    <p:extLst>
      <p:ext uri="{BB962C8B-B14F-4D97-AF65-F5344CB8AC3E}">
        <p14:creationId xmlns:p14="http://schemas.microsoft.com/office/powerpoint/2010/main" val="3079829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60648"/>
            <a:ext cx="8229600" cy="1948423"/>
          </a:xfrm>
        </p:spPr>
        <p:txBody>
          <a:bodyPr>
            <a:normAutofit/>
          </a:bodyPr>
          <a:lstStyle/>
          <a:p>
            <a:r>
              <a:rPr lang="fr-FR" sz="3200" dirty="0" smtClean="0"/>
              <a:t>PERGOLA</a:t>
            </a:r>
            <a:r>
              <a:rPr lang="fr-FR" sz="3200" dirty="0"/>
              <a:t/>
            </a:r>
            <a:br>
              <a:rPr lang="fr-FR" sz="3200" dirty="0"/>
            </a:br>
            <a:r>
              <a:rPr lang="fr-FR" sz="2000" dirty="0"/>
              <a:t>Réf : </a:t>
            </a:r>
            <a:r>
              <a:rPr lang="fr-FR" sz="2000" dirty="0" smtClean="0"/>
              <a:t>PER </a:t>
            </a:r>
            <a:r>
              <a:rPr lang="fr-FR" sz="2000" smtClean="0"/>
              <a:t>4030 </a:t>
            </a:r>
            <a:r>
              <a:rPr lang="fr-FR" sz="2000" smtClean="0"/>
              <a:t>WE</a:t>
            </a:r>
            <a:endParaRPr lang="fr-FR" sz="2000" dirty="0"/>
          </a:p>
        </p:txBody>
      </p:sp>
      <p:pic>
        <p:nvPicPr>
          <p:cNvPr id="1026"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1705015"/>
            <a:ext cx="940109" cy="9401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dessin livre ouver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705015"/>
            <a:ext cx="999784" cy="99978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1040167" y="2996952"/>
            <a:ext cx="7082453" cy="461665"/>
          </a:xfrm>
          <a:prstGeom prst="rect">
            <a:avLst/>
          </a:prstGeom>
          <a:noFill/>
        </p:spPr>
        <p:txBody>
          <a:bodyPr wrap="none" rtlCol="0">
            <a:spAutoFit/>
          </a:bodyPr>
          <a:lstStyle/>
          <a:p>
            <a:pPr algn="ctr"/>
            <a:r>
              <a:rPr lang="fr-FR" sz="1200" b="1" dirty="0"/>
              <a:t>NOTICE A LIRE ATTENTIVEMENT ET A CONSERVER</a:t>
            </a:r>
          </a:p>
          <a:p>
            <a:pPr algn="ctr"/>
            <a:r>
              <a:rPr lang="fr-FR" sz="1200" b="1" dirty="0"/>
              <a:t>EN CAS DE PRÊT OU DE VENTE DE </a:t>
            </a:r>
            <a:r>
              <a:rPr lang="fr-FR" sz="1200" b="1" dirty="0" smtClean="0"/>
              <a:t>LA PERGOLA </a:t>
            </a:r>
            <a:r>
              <a:rPr lang="fr-FR" sz="1200" b="1" dirty="0"/>
              <a:t>VOUS DEVEZ COMMUNIQUER CETTE NOTICE A L’ACQUEREUR</a:t>
            </a:r>
          </a:p>
        </p:txBody>
      </p:sp>
      <p:sp>
        <p:nvSpPr>
          <p:cNvPr id="5" name="Rectangle à coins arrondis 4"/>
          <p:cNvSpPr/>
          <p:nvPr/>
        </p:nvSpPr>
        <p:spPr>
          <a:xfrm>
            <a:off x="2957680" y="1633007"/>
            <a:ext cx="3240360" cy="1152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899593" y="3978787"/>
            <a:ext cx="7434702" cy="830997"/>
          </a:xfrm>
          <a:prstGeom prst="rect">
            <a:avLst/>
          </a:prstGeom>
          <a:noFill/>
        </p:spPr>
        <p:txBody>
          <a:bodyPr wrap="square" rtlCol="0">
            <a:spAutoFit/>
          </a:bodyPr>
          <a:lstStyle/>
          <a:p>
            <a:pPr marL="171450" indent="-171450" algn="just">
              <a:buFontTx/>
              <a:buChar char="-"/>
            </a:pPr>
            <a:r>
              <a:rPr lang="fr-FR" sz="1200" dirty="0">
                <a:latin typeface="Century Gothic" panose="020B0502020202020204" pitchFamily="34" charset="0"/>
              </a:rPr>
              <a:t>Il est formellement interdit de monter sur </a:t>
            </a:r>
            <a:r>
              <a:rPr lang="fr-FR" sz="1200" dirty="0" smtClean="0">
                <a:latin typeface="Century Gothic" panose="020B0502020202020204" pitchFamily="34" charset="0"/>
              </a:rPr>
              <a:t>la structure de la pergola</a:t>
            </a:r>
            <a:endParaRPr lang="fr-FR" sz="1200" dirty="0">
              <a:latin typeface="Century Gothic" panose="020B0502020202020204" pitchFamily="34" charset="0"/>
            </a:endParaRPr>
          </a:p>
          <a:p>
            <a:pPr marL="171450" indent="-171450" algn="just">
              <a:buFontTx/>
              <a:buChar char="-"/>
            </a:pPr>
            <a:r>
              <a:rPr lang="fr-FR" sz="1200" dirty="0">
                <a:latin typeface="Century Gothic" panose="020B0502020202020204" pitchFamily="34" charset="0"/>
              </a:rPr>
              <a:t>En cas de chute de neige importante, supérieure à </a:t>
            </a:r>
            <a:r>
              <a:rPr lang="fr-FR" sz="1200" dirty="0" smtClean="0">
                <a:latin typeface="Century Gothic" panose="020B0502020202020204" pitchFamily="34" charset="0"/>
              </a:rPr>
              <a:t>5 </a:t>
            </a:r>
            <a:r>
              <a:rPr lang="fr-FR" sz="1200" dirty="0">
                <a:latin typeface="Century Gothic" panose="020B0502020202020204" pitchFamily="34" charset="0"/>
              </a:rPr>
              <a:t>cm, vous devez obligatoirement déneiger </a:t>
            </a:r>
            <a:r>
              <a:rPr lang="fr-FR" sz="1200" dirty="0" smtClean="0">
                <a:latin typeface="Century Gothic" panose="020B0502020202020204" pitchFamily="34" charset="0"/>
              </a:rPr>
              <a:t>la pergola </a:t>
            </a:r>
            <a:r>
              <a:rPr lang="fr-FR" sz="1200" dirty="0">
                <a:latin typeface="Century Gothic" panose="020B0502020202020204" pitchFamily="34" charset="0"/>
              </a:rPr>
              <a:t>afin d’éviter une surcharge importante et le risque </a:t>
            </a:r>
            <a:r>
              <a:rPr lang="fr-FR" sz="1200" dirty="0" smtClean="0">
                <a:latin typeface="Century Gothic" panose="020B0502020202020204" pitchFamily="34" charset="0"/>
              </a:rPr>
              <a:t>d ’incidents. </a:t>
            </a:r>
            <a:r>
              <a:rPr lang="fr-FR" sz="1200" dirty="0">
                <a:latin typeface="Century Gothic" panose="020B0502020202020204" pitchFamily="34" charset="0"/>
              </a:rPr>
              <a:t>La société FORESTA sera dégagée de toute responsabilité en cas de litige lié à </a:t>
            </a:r>
            <a:r>
              <a:rPr lang="fr-FR" sz="1200" dirty="0" smtClean="0">
                <a:latin typeface="Century Gothic" panose="020B0502020202020204" pitchFamily="34" charset="0"/>
              </a:rPr>
              <a:t>une </a:t>
            </a:r>
            <a:r>
              <a:rPr lang="fr-FR" sz="1200" dirty="0">
                <a:latin typeface="Century Gothic" panose="020B0502020202020204" pitchFamily="34" charset="0"/>
              </a:rPr>
              <a:t>surcharge due à la neige.</a:t>
            </a:r>
          </a:p>
        </p:txBody>
      </p:sp>
      <p:sp>
        <p:nvSpPr>
          <p:cNvPr id="6" name="Rectangle 5"/>
          <p:cNvSpPr/>
          <p:nvPr/>
        </p:nvSpPr>
        <p:spPr>
          <a:xfrm>
            <a:off x="899591" y="3604954"/>
            <a:ext cx="7434703" cy="400110"/>
          </a:xfrm>
          <a:prstGeom prst="rect">
            <a:avLst/>
          </a:prstGeom>
          <a:solidFill>
            <a:schemeClr val="tx1"/>
          </a:solidFill>
          <a:ln>
            <a:solidFill>
              <a:schemeClr val="tx1"/>
            </a:solidFill>
          </a:ln>
        </p:spPr>
        <p:txBody>
          <a:bodyPr wrap="square" lIns="91440" tIns="45720" rIns="91440" bIns="45720">
            <a:spAutoFit/>
          </a:bodyPr>
          <a:lstStyle/>
          <a:p>
            <a:pPr algn="ctr"/>
            <a:r>
              <a:rPr lang="fr-FR" sz="2000" b="1" dirty="0">
                <a:ln w="0"/>
                <a:solidFill>
                  <a:schemeClr val="bg1"/>
                </a:solidFill>
                <a:effectLst>
                  <a:outerShdw blurRad="38100" dist="19050" dir="2700000" algn="tl" rotWithShape="0">
                    <a:schemeClr val="dk1">
                      <a:alpha val="40000"/>
                    </a:schemeClr>
                  </a:outerShdw>
                </a:effectLst>
              </a:rPr>
              <a:t>ATTENTION</a:t>
            </a:r>
            <a:endParaRPr lang="fr-FR" sz="2000" b="1" cap="none" spc="0" dirty="0">
              <a:ln w="0"/>
              <a:solidFill>
                <a:schemeClr val="bg1"/>
              </a:solidFill>
              <a:effectLst>
                <a:outerShdw blurRad="38100" dist="19050" dir="2700000" algn="tl" rotWithShape="0">
                  <a:schemeClr val="dk1">
                    <a:alpha val="40000"/>
                  </a:schemeClr>
                </a:outerShdw>
              </a:effectLst>
            </a:endParaRPr>
          </a:p>
        </p:txBody>
      </p:sp>
      <p:sp>
        <p:nvSpPr>
          <p:cNvPr id="13" name="ZoneTexte 12"/>
          <p:cNvSpPr txBox="1"/>
          <p:nvPr/>
        </p:nvSpPr>
        <p:spPr>
          <a:xfrm>
            <a:off x="857728" y="5733256"/>
            <a:ext cx="7434702" cy="276999"/>
          </a:xfrm>
          <a:prstGeom prst="rect">
            <a:avLst/>
          </a:prstGeom>
          <a:noFill/>
        </p:spPr>
        <p:txBody>
          <a:bodyPr wrap="square" rtlCol="0">
            <a:spAutoFit/>
          </a:bodyPr>
          <a:lstStyle/>
          <a:p>
            <a:pPr algn="just"/>
            <a:r>
              <a:rPr lang="fr-FR" sz="1200" dirty="0" smtClean="0">
                <a:latin typeface="Century Gothic" panose="020B0502020202020204" pitchFamily="34" charset="0"/>
              </a:rPr>
              <a:t>La pergola ne </a:t>
            </a:r>
            <a:r>
              <a:rPr lang="fr-FR" sz="1200" dirty="0">
                <a:latin typeface="Century Gothic" panose="020B0502020202020204" pitchFamily="34" charset="0"/>
              </a:rPr>
              <a:t>peut </a:t>
            </a:r>
            <a:r>
              <a:rPr lang="fr-FR" sz="1200">
                <a:latin typeface="Century Gothic" panose="020B0502020202020204" pitchFamily="34" charset="0"/>
              </a:rPr>
              <a:t>être </a:t>
            </a:r>
            <a:r>
              <a:rPr lang="fr-FR" sz="1200" smtClean="0">
                <a:latin typeface="Century Gothic" panose="020B0502020202020204" pitchFamily="34" charset="0"/>
              </a:rPr>
              <a:t>installée </a:t>
            </a:r>
            <a:r>
              <a:rPr lang="fr-FR" sz="1200" dirty="0">
                <a:latin typeface="Century Gothic" panose="020B0502020202020204" pitchFamily="34" charset="0"/>
              </a:rPr>
              <a:t>dans les zones dont l’altitude est supérieure à 500 m.</a:t>
            </a:r>
          </a:p>
        </p:txBody>
      </p:sp>
      <p:sp>
        <p:nvSpPr>
          <p:cNvPr id="14" name="Rectangle 13"/>
          <p:cNvSpPr/>
          <p:nvPr/>
        </p:nvSpPr>
        <p:spPr>
          <a:xfrm>
            <a:off x="857728" y="5045114"/>
            <a:ext cx="7434703" cy="400110"/>
          </a:xfrm>
          <a:prstGeom prst="rect">
            <a:avLst/>
          </a:prstGeom>
          <a:solidFill>
            <a:schemeClr val="tx1"/>
          </a:solidFill>
          <a:ln>
            <a:solidFill>
              <a:schemeClr val="tx1"/>
            </a:solidFill>
          </a:ln>
        </p:spPr>
        <p:txBody>
          <a:bodyPr wrap="square" lIns="91440" tIns="45720" rIns="91440" bIns="45720">
            <a:spAutoFit/>
          </a:bodyPr>
          <a:lstStyle/>
          <a:p>
            <a:pPr algn="ctr"/>
            <a:r>
              <a:rPr lang="fr-FR" sz="2000" b="1" dirty="0">
                <a:ln w="0"/>
                <a:solidFill>
                  <a:schemeClr val="bg1"/>
                </a:solidFill>
                <a:effectLst>
                  <a:outerShdw blurRad="38100" dist="19050" dir="2700000" algn="tl" rotWithShape="0">
                    <a:schemeClr val="dk1">
                      <a:alpha val="40000"/>
                    </a:schemeClr>
                  </a:outerShdw>
                </a:effectLst>
              </a:rPr>
              <a:t>IMPORTANT</a:t>
            </a:r>
            <a:endParaRPr lang="fr-FR" sz="2000" b="1"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29835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smtClean="0"/>
              <a:t>DETACHER LA TOILE DES CHEVRONS</a:t>
            </a:r>
            <a:endParaRPr lang="fr-FR" sz="3200" dirty="0"/>
          </a:p>
        </p:txBody>
      </p:sp>
      <p:pic>
        <p:nvPicPr>
          <p:cNvPr id="4" name="Image 3"/>
          <p:cNvPicPr>
            <a:picLocks noChangeAspect="1"/>
          </p:cNvPicPr>
          <p:nvPr/>
        </p:nvPicPr>
        <p:blipFill>
          <a:blip r:embed="rId2"/>
          <a:stretch>
            <a:fillRect/>
          </a:stretch>
        </p:blipFill>
        <p:spPr>
          <a:xfrm>
            <a:off x="833437" y="781050"/>
            <a:ext cx="7477125" cy="5295900"/>
          </a:xfrm>
          <a:prstGeom prst="rect">
            <a:avLst/>
          </a:prstGeom>
        </p:spPr>
      </p:pic>
    </p:spTree>
    <p:extLst>
      <p:ext uri="{BB962C8B-B14F-4D97-AF65-F5344CB8AC3E}">
        <p14:creationId xmlns:p14="http://schemas.microsoft.com/office/powerpoint/2010/main" val="344445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smtClean="0"/>
              <a:t>ENLEVER LES TUBES DE LA TOILE</a:t>
            </a:r>
            <a:endParaRPr lang="fr-FR" sz="3200" dirty="0"/>
          </a:p>
        </p:txBody>
      </p:sp>
      <p:pic>
        <p:nvPicPr>
          <p:cNvPr id="4" name="Image 3"/>
          <p:cNvPicPr>
            <a:picLocks noChangeAspect="1"/>
          </p:cNvPicPr>
          <p:nvPr/>
        </p:nvPicPr>
        <p:blipFill>
          <a:blip r:embed="rId2"/>
          <a:stretch>
            <a:fillRect/>
          </a:stretch>
        </p:blipFill>
        <p:spPr>
          <a:xfrm>
            <a:off x="985837" y="766762"/>
            <a:ext cx="7172325" cy="5324475"/>
          </a:xfrm>
          <a:prstGeom prst="rect">
            <a:avLst/>
          </a:prstGeom>
        </p:spPr>
      </p:pic>
    </p:spTree>
    <p:extLst>
      <p:ext uri="{BB962C8B-B14F-4D97-AF65-F5344CB8AC3E}">
        <p14:creationId xmlns:p14="http://schemas.microsoft.com/office/powerpoint/2010/main" val="137986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a:solidFill>
            <a:schemeClr val="tx1"/>
          </a:solidFill>
        </p:spPr>
        <p:txBody>
          <a:bodyPr>
            <a:normAutofit fontScale="90000"/>
          </a:bodyPr>
          <a:lstStyle/>
          <a:p>
            <a:r>
              <a:rPr lang="fr-FR" sz="3200" dirty="0">
                <a:solidFill>
                  <a:schemeClr val="bg1"/>
                </a:solidFill>
              </a:rPr>
              <a:t>IMPORTANT</a:t>
            </a:r>
          </a:p>
        </p:txBody>
      </p:sp>
      <p:sp>
        <p:nvSpPr>
          <p:cNvPr id="5" name="Espace réservé du contenu 2"/>
          <p:cNvSpPr>
            <a:spLocks noGrp="1"/>
          </p:cNvSpPr>
          <p:nvPr>
            <p:ph idx="1"/>
          </p:nvPr>
        </p:nvSpPr>
        <p:spPr>
          <a:xfrm>
            <a:off x="457200" y="908720"/>
            <a:ext cx="8229600" cy="1440159"/>
          </a:xfrm>
        </p:spPr>
        <p:txBody>
          <a:bodyPr>
            <a:normAutofit/>
          </a:bodyPr>
          <a:lstStyle/>
          <a:p>
            <a:pPr marL="0" indent="0" algn="just">
              <a:buNone/>
            </a:pPr>
            <a:r>
              <a:rPr lang="fr-FR" sz="1400" dirty="0"/>
              <a:t>Le fabricant décline toute responsabilité dans les dégâts éventuels causés par le non-respect des instructions </a:t>
            </a:r>
            <a:r>
              <a:rPr lang="fr-FR" sz="1400" dirty="0" smtClean="0"/>
              <a:t>d’installation </a:t>
            </a:r>
            <a:r>
              <a:rPr lang="fr-FR" sz="1400" dirty="0"/>
              <a:t>du présent document, décline toutes responsabilités en cas de modification arbitraire des pièces d’origine</a:t>
            </a:r>
            <a:r>
              <a:rPr lang="fr-FR" sz="1400" dirty="0" smtClean="0"/>
              <a:t>. La corrosion des pièces métalliques : sur votre pergola certaines pièces de jonction ou de fixation au sol peuvent être en acier. Nous vous recommandons , en cas de brouillard salin d’entretenir les pièces de votre pergola. Le produit n’est pas garanti contre la corrosion due au vent salin.</a:t>
            </a:r>
            <a:endParaRPr lang="fr-FR" sz="1400" dirty="0"/>
          </a:p>
          <a:p>
            <a:pPr algn="just"/>
            <a:endParaRPr lang="fr-FR" sz="1400" dirty="0"/>
          </a:p>
          <a:p>
            <a:pPr marL="0" indent="0" algn="just">
              <a:buNone/>
            </a:pPr>
            <a:endParaRPr lang="fr-FR" sz="1400" dirty="0"/>
          </a:p>
          <a:p>
            <a:pPr algn="just"/>
            <a:endParaRPr lang="fr-FR" sz="1400" dirty="0"/>
          </a:p>
          <a:p>
            <a:pPr algn="just"/>
            <a:endParaRPr lang="fr-FR" sz="1400" dirty="0"/>
          </a:p>
          <a:p>
            <a:pPr algn="just"/>
            <a:endParaRPr lang="fr-FR" sz="1400" dirty="0"/>
          </a:p>
          <a:p>
            <a:pPr marL="0" indent="0" algn="just">
              <a:buNone/>
            </a:pPr>
            <a:endParaRPr lang="fr-FR" sz="1400" dirty="0"/>
          </a:p>
          <a:p>
            <a:pPr marL="0" indent="0" algn="just">
              <a:buNone/>
            </a:pPr>
            <a:endParaRPr lang="fr-FR" sz="1400" dirty="0"/>
          </a:p>
        </p:txBody>
      </p:sp>
      <p:sp>
        <p:nvSpPr>
          <p:cNvPr id="4" name="Titre 1"/>
          <p:cNvSpPr txBox="1">
            <a:spLocks/>
          </p:cNvSpPr>
          <p:nvPr/>
        </p:nvSpPr>
        <p:spPr>
          <a:xfrm>
            <a:off x="446856" y="2506886"/>
            <a:ext cx="8229600" cy="490066"/>
          </a:xfrm>
          <a:prstGeom prst="rect">
            <a:avLst/>
          </a:prstGeom>
          <a:solidFill>
            <a:schemeClr val="tx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dirty="0">
                <a:solidFill>
                  <a:schemeClr val="bg1"/>
                </a:solidFill>
              </a:rPr>
              <a:t>CONSIGNES D’ENTRETIEN</a:t>
            </a:r>
          </a:p>
        </p:txBody>
      </p:sp>
      <p:sp>
        <p:nvSpPr>
          <p:cNvPr id="6" name="Espace réservé du contenu 2"/>
          <p:cNvSpPr txBox="1">
            <a:spLocks/>
          </p:cNvSpPr>
          <p:nvPr/>
        </p:nvSpPr>
        <p:spPr>
          <a:xfrm>
            <a:off x="457384" y="3429000"/>
            <a:ext cx="8229600"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Tx/>
              <a:buChar char="-"/>
            </a:pPr>
            <a:r>
              <a:rPr lang="fr-FR" sz="1400" dirty="0"/>
              <a:t>Nettoyer à l’eau claire ou avec des produits au PH neutre,</a:t>
            </a:r>
          </a:p>
          <a:p>
            <a:pPr algn="just">
              <a:buFontTx/>
              <a:buChar char="-"/>
            </a:pPr>
            <a:r>
              <a:rPr lang="fr-FR" sz="1400" dirty="0"/>
              <a:t>Déblayer les feuilles qui peuvent obstruer la </a:t>
            </a:r>
            <a:r>
              <a:rPr lang="fr-FR" sz="1400" dirty="0" smtClean="0"/>
              <a:t>toile et </a:t>
            </a:r>
            <a:r>
              <a:rPr lang="fr-FR" sz="1400" dirty="0"/>
              <a:t>le </a:t>
            </a:r>
            <a:r>
              <a:rPr lang="fr-FR" sz="1400" dirty="0" smtClean="0"/>
              <a:t>toit.</a:t>
            </a:r>
            <a:endParaRPr lang="fr-FR" sz="1400" dirty="0"/>
          </a:p>
          <a:p>
            <a:pPr algn="just"/>
            <a:endParaRPr lang="fr-FR" sz="1400" dirty="0"/>
          </a:p>
          <a:p>
            <a:pPr marL="0" indent="0" algn="just">
              <a:buFont typeface="Arial" panose="020B0604020202020204" pitchFamily="34" charset="0"/>
              <a:buNone/>
            </a:pPr>
            <a:endParaRPr lang="fr-FR" sz="1400" dirty="0"/>
          </a:p>
          <a:p>
            <a:pPr algn="just"/>
            <a:endParaRPr lang="fr-FR" sz="1400" dirty="0"/>
          </a:p>
          <a:p>
            <a:pPr algn="just"/>
            <a:endParaRPr lang="fr-FR" sz="1400" dirty="0"/>
          </a:p>
          <a:p>
            <a:pPr algn="just"/>
            <a:endParaRPr lang="fr-FR" sz="1400" dirty="0"/>
          </a:p>
          <a:p>
            <a:pPr marL="0" indent="0" algn="just">
              <a:buFont typeface="Arial" panose="020B0604020202020204" pitchFamily="34" charset="0"/>
              <a:buNone/>
            </a:pPr>
            <a:endParaRPr lang="fr-FR" sz="1400" dirty="0"/>
          </a:p>
          <a:p>
            <a:pPr marL="0" indent="0" algn="just">
              <a:buFont typeface="Arial" panose="020B0604020202020204" pitchFamily="34" charset="0"/>
              <a:buNone/>
            </a:pPr>
            <a:endParaRPr lang="fr-FR" sz="1400" dirty="0"/>
          </a:p>
        </p:txBody>
      </p:sp>
    </p:spTree>
    <p:extLst>
      <p:ext uri="{BB962C8B-B14F-4D97-AF65-F5344CB8AC3E}">
        <p14:creationId xmlns:p14="http://schemas.microsoft.com/office/powerpoint/2010/main" val="3926381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60" y="333336"/>
            <a:ext cx="8272104" cy="61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a:spLocks noGrp="1"/>
          </p:cNvSpPr>
          <p:nvPr>
            <p:ph type="title"/>
          </p:nvPr>
        </p:nvSpPr>
        <p:spPr>
          <a:xfrm>
            <a:off x="107504" y="5454352"/>
            <a:ext cx="3682752" cy="1143000"/>
          </a:xfrm>
        </p:spPr>
        <p:txBody>
          <a:bodyPr>
            <a:normAutofit/>
          </a:bodyPr>
          <a:lstStyle/>
          <a:p>
            <a:r>
              <a:rPr lang="fr-FR" sz="1000" dirty="0"/>
              <a:t>Maj </a:t>
            </a:r>
            <a:r>
              <a:rPr lang="fr-FR" sz="1000" dirty="0" smtClean="0"/>
              <a:t>:200108RR_V1</a:t>
            </a:r>
            <a:endParaRPr lang="fr-FR" sz="1000" dirty="0"/>
          </a:p>
        </p:txBody>
      </p:sp>
    </p:spTree>
    <p:extLst>
      <p:ext uri="{BB962C8B-B14F-4D97-AF65-F5344CB8AC3E}">
        <p14:creationId xmlns:p14="http://schemas.microsoft.com/office/powerpoint/2010/main" val="2708359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IMPORTANT</a:t>
            </a:r>
          </a:p>
        </p:txBody>
      </p:sp>
      <p:sp>
        <p:nvSpPr>
          <p:cNvPr id="5" name="Espace réservé du contenu 2"/>
          <p:cNvSpPr>
            <a:spLocks noGrp="1"/>
          </p:cNvSpPr>
          <p:nvPr>
            <p:ph idx="1"/>
          </p:nvPr>
        </p:nvSpPr>
        <p:spPr>
          <a:xfrm>
            <a:off x="457200" y="764704"/>
            <a:ext cx="8229600" cy="5760640"/>
          </a:xfrm>
        </p:spPr>
        <p:txBody>
          <a:bodyPr>
            <a:normAutofit fontScale="92500" lnSpcReduction="20000"/>
          </a:bodyPr>
          <a:lstStyle/>
          <a:p>
            <a:pPr marL="0" indent="0" algn="just">
              <a:buNone/>
            </a:pPr>
            <a:r>
              <a:rPr lang="fr-FR" sz="1700" b="1" dirty="0"/>
              <a:t>ATTENTION :</a:t>
            </a:r>
          </a:p>
          <a:p>
            <a:pPr algn="just"/>
            <a:r>
              <a:rPr lang="fr-FR" sz="1400" dirty="0" smtClean="0"/>
              <a:t>Cette pergola </a:t>
            </a:r>
            <a:r>
              <a:rPr lang="fr-FR" sz="1400" dirty="0"/>
              <a:t>est </a:t>
            </a:r>
            <a:r>
              <a:rPr lang="fr-FR" sz="1400" dirty="0" smtClean="0"/>
              <a:t>fabriquée </a:t>
            </a:r>
            <a:r>
              <a:rPr lang="fr-FR" sz="1400" dirty="0"/>
              <a:t>avec des matériaux qualitatifs. Les </a:t>
            </a:r>
            <a:r>
              <a:rPr lang="fr-FR" sz="1400" dirty="0" smtClean="0"/>
              <a:t>pergolas </a:t>
            </a:r>
            <a:r>
              <a:rPr lang="fr-FR" sz="1400" dirty="0"/>
              <a:t>HABRITA proposent de l’espace de rangement et </a:t>
            </a:r>
            <a:r>
              <a:rPr lang="fr-FR" sz="1400" dirty="0" smtClean="0"/>
              <a:t>représentent </a:t>
            </a:r>
            <a:r>
              <a:rPr lang="fr-FR" sz="1400" dirty="0"/>
              <a:t>une protection contre les dommages causés par le soleil, la pluie légère, la </a:t>
            </a:r>
            <a:r>
              <a:rPr lang="fr-FR" sz="1400" dirty="0" smtClean="0"/>
              <a:t>sève </a:t>
            </a:r>
            <a:r>
              <a:rPr lang="fr-FR" sz="1400" dirty="0"/>
              <a:t>un peu de neige. Veiller à ancrer correctement la structure </a:t>
            </a:r>
            <a:r>
              <a:rPr lang="fr-FR" sz="1400" dirty="0" smtClean="0"/>
              <a:t>de la pergola HABRITA. </a:t>
            </a:r>
            <a:r>
              <a:rPr lang="fr-FR" sz="1400" dirty="0"/>
              <a:t>Consulter le guide pour connaitre les détails sur son ancrage. Il incombe à l’utilisateur d’assurer un ancrage adéquat et de garder le toit correctement posé et exempt de neige et de débris. Veiller à lire et à s’assurer de bien comprendre les détails de l’installation, les avertissements et les mises en garde avant d’entreprendre l’installation des </a:t>
            </a:r>
            <a:r>
              <a:rPr lang="fr-FR" sz="1400" dirty="0" smtClean="0"/>
              <a:t>pergolas </a:t>
            </a:r>
            <a:r>
              <a:rPr lang="fr-FR" sz="1400" dirty="0"/>
              <a:t>HABRITA. </a:t>
            </a:r>
          </a:p>
          <a:p>
            <a:pPr marL="0" indent="0" algn="just">
              <a:buNone/>
            </a:pPr>
            <a:r>
              <a:rPr lang="fr-FR" sz="1700" b="1" dirty="0"/>
              <a:t>SECURITE :</a:t>
            </a:r>
          </a:p>
          <a:p>
            <a:pPr algn="just"/>
            <a:r>
              <a:rPr lang="fr-FR" sz="1400" dirty="0"/>
              <a:t>Certaines pièces peuvent être coupantes. Il faut être prudent lors de la manipulation des éléments.</a:t>
            </a:r>
          </a:p>
          <a:p>
            <a:pPr algn="just"/>
            <a:r>
              <a:rPr lang="fr-FR" sz="1400" dirty="0"/>
              <a:t>Toujours porter des gants, des lunettes de protection et des vêtements à manches longues lors de l’assemblage ou pendant toute opération de maintenance sur votre produit.</a:t>
            </a:r>
          </a:p>
          <a:p>
            <a:pPr algn="just"/>
            <a:r>
              <a:rPr lang="fr-FR" sz="1400" dirty="0"/>
              <a:t>Ne pas tenter de construire le produit dans des conditions venteuses ou humides. Pour éviter les blessures, ne pas laisser les enfants jouer autour  ou à proximité de la zone d’assemblage du produit.</a:t>
            </a:r>
          </a:p>
          <a:p>
            <a:pPr algn="just"/>
            <a:r>
              <a:rPr lang="fr-FR" sz="1400" dirty="0"/>
              <a:t>Ne pas grimper ou ne pas se tenir debout sur le toit du produit</a:t>
            </a:r>
            <a:r>
              <a:rPr lang="fr-FR" sz="1400" dirty="0" smtClean="0"/>
              <a:t>.</a:t>
            </a:r>
          </a:p>
          <a:p>
            <a:pPr algn="just"/>
            <a:r>
              <a:rPr lang="fr-FR" sz="1400" dirty="0" smtClean="0"/>
              <a:t>Ne pas laisser la neige s’installer sur le toit, veiller à dégager celui-ci pour faciliter l’écoulement, et cela de façon régulière dans la journée.</a:t>
            </a:r>
            <a:endParaRPr lang="fr-FR" sz="1400" dirty="0"/>
          </a:p>
          <a:p>
            <a:endParaRPr lang="fr-FR" sz="1400" dirty="0"/>
          </a:p>
          <a:p>
            <a:pPr marL="0" indent="0">
              <a:buNone/>
            </a:pPr>
            <a:r>
              <a:rPr lang="fr-FR" sz="1700" b="1" dirty="0"/>
              <a:t>DANGER :</a:t>
            </a:r>
          </a:p>
          <a:p>
            <a:pPr algn="just"/>
            <a:r>
              <a:rPr lang="fr-FR" sz="1400" dirty="0"/>
              <a:t>Avant d’entreprendre l’installation, vérifier les autorisations nécessaires et les règlementations auprès de votre mairie concernant les abris temporaires. </a:t>
            </a:r>
          </a:p>
          <a:p>
            <a:pPr algn="just"/>
            <a:r>
              <a:rPr lang="fr-FR" sz="1400" dirty="0"/>
              <a:t>Choisir correctement l’emplacement où placer votre </a:t>
            </a:r>
            <a:r>
              <a:rPr lang="fr-FR" sz="1400" dirty="0" smtClean="0"/>
              <a:t>pergola.</a:t>
            </a:r>
          </a:p>
          <a:p>
            <a:pPr algn="just"/>
            <a:r>
              <a:rPr lang="fr-FR" sz="1400" dirty="0" smtClean="0"/>
              <a:t>Ne pas placer le produit face aux vents dominants.</a:t>
            </a:r>
            <a:endParaRPr lang="fr-FR" sz="1400" dirty="0"/>
          </a:p>
          <a:p>
            <a:pPr algn="just"/>
            <a:r>
              <a:rPr lang="fr-FR" sz="1400" dirty="0"/>
              <a:t>Choisir votre emplacement avant de commencer le montage. Vous assurer que la surface de montage est nivelée et qu’il n’ y a pas d’objets pointus afin d’éviter tous risques de rayures ou de dommages sur le produit.</a:t>
            </a:r>
          </a:p>
          <a:p>
            <a:pPr algn="just"/>
            <a:r>
              <a:rPr lang="fr-FR" sz="1400" dirty="0"/>
              <a:t>VOUS TENIR ELOIGNE DES FILS ELECTRIQUES.</a:t>
            </a:r>
          </a:p>
          <a:p>
            <a:pPr algn="just"/>
            <a:r>
              <a:rPr lang="fr-FR" sz="1400" dirty="0"/>
              <a:t>Eviter les lignes électriques, les branches d’arbres et les autres types de structures. Avant de creuser, vérifier la présence de tuyaux ou de fils enfouis. Ne pas installer </a:t>
            </a:r>
            <a:r>
              <a:rPr lang="fr-FR" sz="1400" dirty="0" smtClean="0"/>
              <a:t>la pergola </a:t>
            </a:r>
            <a:r>
              <a:rPr lang="fr-FR" sz="1400" dirty="0"/>
              <a:t>HABRITA à proximité d’un toit ou de toute autre structure pouvant laisser tomber de la neige, de la glace ou des débris. Ne Suspendre AUCUN objet au toit ou aux câbles de soutien.</a:t>
            </a:r>
          </a:p>
          <a:p>
            <a:pPr algn="just"/>
            <a:r>
              <a:rPr lang="fr-FR" sz="1400" dirty="0"/>
              <a:t>Attention, en cas de non respect des recommandations de montage, la garantie ne pourra pas être appliquée.</a:t>
            </a:r>
          </a:p>
          <a:p>
            <a:pPr marL="0" indent="0">
              <a:buNone/>
            </a:pPr>
            <a:endParaRPr lang="fr-FR" sz="1400"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80906"/>
            <a:ext cx="706318" cy="70631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Résultat de recherche d'images pour &quot;logo flamme dangereu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73063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IMPORTANT</a:t>
            </a:r>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700" b="1" dirty="0"/>
              <a:t>ATTENTION :</a:t>
            </a:r>
          </a:p>
          <a:p>
            <a:r>
              <a:rPr lang="fr-FR" sz="1400" dirty="0"/>
              <a:t>Ne pas fumer et n’utiliser aucun dispositif produisant des flammes (barbecue, foyer, friteuse, bougie, lanterne) à proximité de </a:t>
            </a:r>
            <a:r>
              <a:rPr lang="fr-FR" sz="1400" dirty="0" smtClean="0"/>
              <a:t>la pergola. </a:t>
            </a:r>
            <a:r>
              <a:rPr lang="fr-FR" sz="1400" dirty="0"/>
              <a:t>Ne pas ranger des liquides inflammables (essences, kérosène, pétrole lampant, etc..) à proximité de </a:t>
            </a:r>
            <a:r>
              <a:rPr lang="fr-FR" sz="1400" dirty="0" smtClean="0"/>
              <a:t>la pergola. </a:t>
            </a:r>
            <a:r>
              <a:rPr lang="fr-FR" sz="1400" dirty="0"/>
              <a:t>Ne pas exposer le dessus ou les parois de </a:t>
            </a:r>
            <a:r>
              <a:rPr lang="fr-FR" sz="1400" dirty="0" smtClean="0"/>
              <a:t>la </a:t>
            </a:r>
            <a:r>
              <a:rPr lang="fr-FR" sz="1400" dirty="0" smtClean="0"/>
              <a:t>pergola </a:t>
            </a:r>
            <a:r>
              <a:rPr lang="fr-FR" sz="1400" dirty="0"/>
              <a:t>au feu ou à toute source de d’incendie.</a:t>
            </a:r>
          </a:p>
          <a:p>
            <a:endParaRPr lang="fr-FR" sz="1400" dirty="0"/>
          </a:p>
          <a:p>
            <a:pPr marL="0" indent="0" algn="just">
              <a:buNone/>
            </a:pPr>
            <a:r>
              <a:rPr lang="fr-FR" sz="1700" b="1" dirty="0"/>
              <a:t>ANCRAGE ET INSTALLATION DE L’ARMATURE :</a:t>
            </a:r>
          </a:p>
          <a:p>
            <a:r>
              <a:rPr lang="fr-FR" sz="1400" dirty="0"/>
              <a:t>IL INCOMBE A L’UTILISATEUR D’ASSURER L’ANCRAGE ADEQUAT DE L’ARMATURE.</a:t>
            </a:r>
          </a:p>
          <a:p>
            <a:r>
              <a:rPr lang="fr-FR" sz="1400" dirty="0"/>
              <a:t>Le fabriquant n’assume aucune responsabilité pour les dommages causés à </a:t>
            </a:r>
            <a:r>
              <a:rPr lang="fr-FR" sz="1400" dirty="0" smtClean="0"/>
              <a:t>la pergola </a:t>
            </a:r>
            <a:r>
              <a:rPr lang="fr-FR" sz="1400" dirty="0"/>
              <a:t>ou à son contenu par les catastrophes naturelles ou évènements particuliers. </a:t>
            </a:r>
            <a:r>
              <a:rPr lang="fr-FR" sz="1400" dirty="0" smtClean="0"/>
              <a:t>Toute pergola </a:t>
            </a:r>
            <a:r>
              <a:rPr lang="fr-FR" sz="1400" dirty="0"/>
              <a:t>n’étant pas </a:t>
            </a:r>
            <a:r>
              <a:rPr lang="fr-FR" sz="1400" dirty="0" smtClean="0"/>
              <a:t>ancrée </a:t>
            </a:r>
            <a:r>
              <a:rPr lang="fr-FR" sz="1400" dirty="0"/>
              <a:t>solidement risque de se déplacer et de causer des dommages, qui ne seront pas imputables au fabricant.</a:t>
            </a:r>
          </a:p>
          <a:p>
            <a:r>
              <a:rPr lang="fr-FR" sz="1400" dirty="0"/>
              <a:t>Vérifier périodiquement les ancrages pour assurer la stabilité de </a:t>
            </a:r>
            <a:r>
              <a:rPr lang="fr-FR" sz="1400" dirty="0" smtClean="0"/>
              <a:t>la pergola. </a:t>
            </a:r>
            <a:endParaRPr lang="fr-FR" sz="1400" dirty="0"/>
          </a:p>
          <a:p>
            <a:r>
              <a:rPr lang="fr-FR" sz="1400" dirty="0"/>
              <a:t>Le fabriquant ne peut être tenu pour responsable si le produit commet des dégâts chez son propriétaire ou à l’extérieur de la propriété de celui-ci.</a:t>
            </a:r>
          </a:p>
          <a:p>
            <a:r>
              <a:rPr lang="fr-FR" sz="1400" dirty="0"/>
              <a:t>CONSEIL :  en prévision de mauvais temps, de vents forts, il est préférable de retirer rapidement la toile, qui </a:t>
            </a:r>
            <a:r>
              <a:rPr lang="fr-FR" sz="1400" dirty="0" smtClean="0"/>
              <a:t>devra  </a:t>
            </a:r>
            <a:r>
              <a:rPr lang="fr-FR" sz="1400" dirty="0"/>
              <a:t>être stockée dans un endroit sans risques.</a:t>
            </a:r>
          </a:p>
          <a:p>
            <a:endParaRPr lang="fr-FR" sz="1400" dirty="0"/>
          </a:p>
          <a:p>
            <a:r>
              <a:rPr lang="fr-FR" sz="1400" dirty="0"/>
              <a:t>Dès l’achat de votre </a:t>
            </a:r>
            <a:r>
              <a:rPr lang="fr-FR" sz="1400" dirty="0" smtClean="0"/>
              <a:t>pergola, </a:t>
            </a:r>
            <a:r>
              <a:rPr lang="fr-FR" sz="1400" dirty="0"/>
              <a:t>penser à faire la déclaration d’achat auprès de votre assurance afin d’être couvert en cas de tempête ou autres conditions météorologiques aboutissant à une détérioration de </a:t>
            </a:r>
            <a:r>
              <a:rPr lang="fr-FR" sz="1400" dirty="0" smtClean="0"/>
              <a:t>la pergola </a:t>
            </a:r>
            <a:r>
              <a:rPr lang="fr-FR" sz="1400" dirty="0"/>
              <a:t>et d’être couvert lors d’une intempérie majeure déclarée « catastrophe naturelle » .</a:t>
            </a:r>
          </a:p>
          <a:p>
            <a:r>
              <a:rPr lang="fr-FR" sz="1400" dirty="0"/>
              <a:t>Nous garantissons la fourniture des pièces détachées durant 2 ans à compter de l'achat du produit.</a:t>
            </a:r>
          </a:p>
          <a:p>
            <a:pPr marL="0" indent="0">
              <a:buNone/>
            </a:pPr>
            <a:endParaRPr lang="fr-FR" sz="1400" dirty="0"/>
          </a:p>
          <a:p>
            <a:endParaRPr lang="fr-FR" sz="1400" dirty="0"/>
          </a:p>
          <a:p>
            <a:endParaRPr lang="fr-FR" sz="1400" dirty="0"/>
          </a:p>
          <a:p>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3492677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INFORMATIONS COMPLEMENTAIRES</a:t>
            </a:r>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700" b="1" dirty="0"/>
              <a:t>LA GARANTIE NE CONCERNE PAS :</a:t>
            </a:r>
          </a:p>
          <a:p>
            <a:r>
              <a:rPr lang="fr-FR" sz="1400" dirty="0"/>
              <a:t>Les griffes, empreintes, éclats, coups ou brûlures – les défauts ou détériorations provoqués par un usage différent de celui pour lequel le produit a été conçu, par une mauvaise utilisation ou par le non-respect de la notice de montage, guide de pose ou des conseils d’utilisation et d’entretien ;</a:t>
            </a:r>
          </a:p>
          <a:p>
            <a:r>
              <a:rPr lang="fr-FR" sz="1400" dirty="0"/>
              <a:t>Les détériorations ou défauts provoqués lors de la livraison, de l’installation ou du montage, par le distributeur, l’installateur ou le consommateur ;</a:t>
            </a:r>
          </a:p>
          <a:p>
            <a:r>
              <a:rPr lang="fr-FR" sz="1400" dirty="0"/>
              <a:t>Les défauts d’aspect visibles lors de la livraison du produit ;</a:t>
            </a:r>
          </a:p>
          <a:p>
            <a:r>
              <a:rPr lang="fr-FR" sz="1400" dirty="0"/>
              <a:t>Les modifications d’aspect du produit consécutives à l’usage, en particulier pour les éléments soumis à l’usure ;</a:t>
            </a:r>
          </a:p>
          <a:p>
            <a:r>
              <a:rPr lang="fr-FR" sz="1400" dirty="0"/>
              <a:t>Les produits qui ont été entreposés dans des conditions inadaptées ;</a:t>
            </a:r>
          </a:p>
          <a:p>
            <a:endParaRPr lang="fr-FR" sz="1400" dirty="0"/>
          </a:p>
          <a:p>
            <a:pPr marL="0" indent="0">
              <a:buNone/>
            </a:pPr>
            <a:r>
              <a:rPr lang="fr-FR" sz="1400" dirty="0"/>
              <a:t>Délais de la garantie :</a:t>
            </a:r>
          </a:p>
          <a:p>
            <a:r>
              <a:rPr lang="fr-FR" sz="1400" dirty="0"/>
              <a:t>La garantie prend effet le jour d’achat par le consommateur et est valable </a:t>
            </a:r>
            <a:r>
              <a:rPr lang="fr-FR" sz="1400" dirty="0" smtClean="0"/>
              <a:t>5 ans contre une déformation de la structure (et non sur la finition) et 1 an sur la toile</a:t>
            </a:r>
            <a:endParaRPr lang="fr-FR" sz="1400" dirty="0"/>
          </a:p>
          <a:p>
            <a:r>
              <a:rPr lang="fr-FR" sz="1400" dirty="0"/>
              <a:t>La garantie couvre les pièces reconnues défectueuses par FORESTA, résultant, par exemple, de vices de fabrication matière-première.</a:t>
            </a:r>
          </a:p>
          <a:p>
            <a:endParaRPr lang="fr-FR" sz="1400" dirty="0"/>
          </a:p>
          <a:p>
            <a:pPr marL="0" indent="0">
              <a:buNone/>
            </a:pPr>
            <a:r>
              <a:rPr lang="fr-FR" sz="1400" dirty="0"/>
              <a:t>Demande de garantie :</a:t>
            </a:r>
          </a:p>
          <a:p>
            <a:r>
              <a:rPr lang="fr-FR" sz="1400" dirty="0"/>
              <a:t>Toute demande de garantie doit être formulée au revendeur uniquement ;</a:t>
            </a:r>
          </a:p>
          <a:p>
            <a:r>
              <a:rPr lang="fr-FR" sz="1400" dirty="0"/>
              <a:t>Accompagner votre demande d’une description écrite et claire de l’avarie constatée, ainsi que de photos claires, précises et détaillées.</a:t>
            </a:r>
          </a:p>
          <a:p>
            <a:endParaRPr lang="fr-FR" sz="1400" dirty="0"/>
          </a:p>
          <a:p>
            <a:pPr marL="0" indent="0">
              <a:buNone/>
            </a:pPr>
            <a:endParaRPr lang="fr-FR" sz="1400" dirty="0"/>
          </a:p>
          <a:p>
            <a:endParaRPr lang="fr-FR" sz="1400" dirty="0"/>
          </a:p>
          <a:p>
            <a:endParaRPr lang="fr-FR" sz="1400" dirty="0"/>
          </a:p>
          <a:p>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860026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smtClean="0"/>
              <a:t>IMPORTANT</a:t>
            </a:r>
            <a:endParaRPr lang="fr-FR" sz="3200" dirty="0"/>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800" b="1" dirty="0" smtClean="0"/>
              <a:t>Au moment de la livraison du produit :</a:t>
            </a:r>
            <a:endParaRPr lang="fr-FR" sz="1800" b="1" dirty="0"/>
          </a:p>
          <a:p>
            <a:r>
              <a:rPr lang="fr-FR" sz="1400" dirty="0" smtClean="0"/>
              <a:t>Procéder à l’inventaire complet des pièces avant de commencer le montage.</a:t>
            </a:r>
          </a:p>
          <a:p>
            <a:r>
              <a:rPr lang="fr-FR" sz="1400" dirty="0" smtClean="0"/>
              <a:t>En cas de doute sur l’état d’une pièce, ne pas commencer le montage et solliciter une prestation de garantie par écrit en recommandé avec accusé de réception, dans les 10 jours maximum qui suivent la réception du colis.</a:t>
            </a:r>
          </a:p>
          <a:p>
            <a:r>
              <a:rPr lang="fr-FR" sz="1400" dirty="0" smtClean="0"/>
              <a:t>Le montage du produit doit être réalisé 1 mois maximum après la livraison du produit.</a:t>
            </a:r>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468950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10831" y="366831"/>
            <a:ext cx="7722336" cy="6124339"/>
          </a:xfrm>
          <a:prstGeom prst="rect">
            <a:avLst/>
          </a:prstGeom>
        </p:spPr>
      </p:pic>
    </p:spTree>
    <p:extLst>
      <p:ext uri="{BB962C8B-B14F-4D97-AF65-F5344CB8AC3E}">
        <p14:creationId xmlns:p14="http://schemas.microsoft.com/office/powerpoint/2010/main" val="1210268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43787" y="567563"/>
            <a:ext cx="6856425" cy="5722872"/>
          </a:xfrm>
          <a:prstGeom prst="rect">
            <a:avLst/>
          </a:prstGeom>
        </p:spPr>
      </p:pic>
    </p:spTree>
    <p:extLst>
      <p:ext uri="{BB962C8B-B14F-4D97-AF65-F5344CB8AC3E}">
        <p14:creationId xmlns:p14="http://schemas.microsoft.com/office/powerpoint/2010/main" val="2001634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Emplacement des pièces dans les cartons</a:t>
            </a:r>
            <a:endParaRPr lang="fr-FR" sz="3600" dirty="0"/>
          </a:p>
        </p:txBody>
      </p:sp>
      <p:pic>
        <p:nvPicPr>
          <p:cNvPr id="5" name="Image 4"/>
          <p:cNvPicPr>
            <a:picLocks noChangeAspect="1"/>
          </p:cNvPicPr>
          <p:nvPr/>
        </p:nvPicPr>
        <p:blipFill>
          <a:blip r:embed="rId2"/>
          <a:stretch>
            <a:fillRect/>
          </a:stretch>
        </p:blipFill>
        <p:spPr>
          <a:xfrm>
            <a:off x="1986080" y="1181230"/>
            <a:ext cx="5171839" cy="4912066"/>
          </a:xfrm>
          <a:prstGeom prst="rect">
            <a:avLst/>
          </a:prstGeom>
        </p:spPr>
      </p:pic>
    </p:spTree>
    <p:extLst>
      <p:ext uri="{BB962C8B-B14F-4D97-AF65-F5344CB8AC3E}">
        <p14:creationId xmlns:p14="http://schemas.microsoft.com/office/powerpoint/2010/main" val="28903751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1939</TotalTime>
  <Words>1306</Words>
  <Application>Microsoft Office PowerPoint</Application>
  <PresentationFormat>Affichage à l'écran (4:3)</PresentationFormat>
  <Paragraphs>103</Paragraphs>
  <Slides>23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23</vt:i4>
      </vt:variant>
    </vt:vector>
  </HeadingPairs>
  <TitlesOfParts>
    <vt:vector size="27" baseType="lpstr">
      <vt:lpstr>Arial</vt:lpstr>
      <vt:lpstr>Calibri</vt:lpstr>
      <vt:lpstr>Century Gothic</vt:lpstr>
      <vt:lpstr>Thème Office</vt:lpstr>
      <vt:lpstr>PERGOLA 12 m2 Réf : PER 4030 WE</vt:lpstr>
      <vt:lpstr>PERGOLA Réf : PER 4030 WE</vt:lpstr>
      <vt:lpstr>IMPORTANT</vt:lpstr>
      <vt:lpstr>IMPORTANT</vt:lpstr>
      <vt:lpstr>INFORMATIONS COMPLEMENTAIRES</vt:lpstr>
      <vt:lpstr>IMPORTANT</vt:lpstr>
      <vt:lpstr>Présentation PowerPoint</vt:lpstr>
      <vt:lpstr>Présentation PowerPoint</vt:lpstr>
      <vt:lpstr>Emplacement des pièces dans les cartons</vt:lpstr>
      <vt:lpstr>Les pièces pour l’assemblage</vt:lpstr>
      <vt:lpstr>Présentation PowerPoint</vt:lpstr>
      <vt:lpstr>Présentation PowerPoint</vt:lpstr>
      <vt:lpstr>Présentation PowerPoint</vt:lpstr>
      <vt:lpstr>Présentation PowerPoint</vt:lpstr>
      <vt:lpstr>Montage de la toile</vt:lpstr>
      <vt:lpstr>Présentation PowerPoint</vt:lpstr>
      <vt:lpstr>Présentation PowerPoint</vt:lpstr>
      <vt:lpstr>Démontage de la toile</vt:lpstr>
      <vt:lpstr>DETACHER LES 2 AUVENTS DES CHEVRONS</vt:lpstr>
      <vt:lpstr>DETACHER LA TOILE DES CHEVRONS</vt:lpstr>
      <vt:lpstr>ENLEVER LES TUBES DE LA TOILE</vt:lpstr>
      <vt:lpstr>IMPORTANT</vt:lpstr>
      <vt:lpstr>Maj :200108RR_V1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rodophe roux</dc:creator>
  <cp:lastModifiedBy>Rodolphe ROUX</cp:lastModifiedBy>
  <cp:revision>118</cp:revision>
  <cp:lastPrinted>2016-02-18T15:09:29Z</cp:lastPrinted>
  <dcterms:created xsi:type="dcterms:W3CDTF">2014-12-03T14:34:22Z</dcterms:created>
  <dcterms:modified xsi:type="dcterms:W3CDTF">2020-01-08T16:12:40Z</dcterms:modified>
</cp:coreProperties>
</file>