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1" r:id="rId3"/>
    <p:sldId id="289" r:id="rId4"/>
    <p:sldId id="290" r:id="rId5"/>
    <p:sldId id="303" r:id="rId6"/>
    <p:sldId id="305" r:id="rId7"/>
    <p:sldId id="306" r:id="rId8"/>
    <p:sldId id="307" r:id="rId9"/>
    <p:sldId id="315" r:id="rId10"/>
    <p:sldId id="316" r:id="rId11"/>
    <p:sldId id="308" r:id="rId12"/>
    <p:sldId id="309" r:id="rId13"/>
    <p:sldId id="310" r:id="rId14"/>
    <p:sldId id="311" r:id="rId15"/>
    <p:sldId id="312" r:id="rId16"/>
    <p:sldId id="313" r:id="rId17"/>
    <p:sldId id="314" r:id="rId18"/>
    <p:sldId id="320" r:id="rId19"/>
    <p:sldId id="321" r:id="rId20"/>
    <p:sldId id="322" r:id="rId21"/>
    <p:sldId id="323" r:id="rId22"/>
    <p:sldId id="324" r:id="rId23"/>
    <p:sldId id="271" r:id="rId24"/>
  </p:sldIdLst>
  <p:sldSz cx="9144000" cy="6858000" type="screen4x3"/>
  <p:notesSz cx="6745288"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5" autoAdjust="0"/>
  </p:normalViewPr>
  <p:slideViewPr>
    <p:cSldViewPr>
      <p:cViewPr>
        <p:scale>
          <a:sx n="100" d="100"/>
          <a:sy n="100" d="100"/>
        </p:scale>
        <p:origin x="191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21113" y="0"/>
            <a:ext cx="2922587" cy="493713"/>
          </a:xfrm>
          <a:prstGeom prst="rect">
            <a:avLst/>
          </a:prstGeom>
        </p:spPr>
        <p:txBody>
          <a:bodyPr vert="horz" lIns="91440" tIns="45720" rIns="91440" bIns="45720" rtlCol="0"/>
          <a:lstStyle>
            <a:lvl1pPr algn="r">
              <a:defRPr sz="1200"/>
            </a:lvl1pPr>
          </a:lstStyle>
          <a:p>
            <a:fld id="{F6E47B5D-3DA2-4430-96AF-C71D1B9BBD6A}" type="datetimeFigureOut">
              <a:rPr lang="fr-FR" smtClean="0"/>
              <a:t>08/01/2020</a:t>
            </a:fld>
            <a:endParaRPr lang="fr-FR"/>
          </a:p>
        </p:txBody>
      </p:sp>
      <p:sp>
        <p:nvSpPr>
          <p:cNvPr id="4" name="Espace réservé de l'image des diapositives 3"/>
          <p:cNvSpPr>
            <a:spLocks noGrp="1" noRot="1" noChangeAspect="1"/>
          </p:cNvSpPr>
          <p:nvPr>
            <p:ph type="sldImg" idx="2"/>
          </p:nvPr>
        </p:nvSpPr>
        <p:spPr>
          <a:xfrm>
            <a:off x="1154113" y="1231900"/>
            <a:ext cx="4437062"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43450"/>
            <a:ext cx="5395912" cy="38814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3075"/>
            <a:ext cx="2922588"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1113" y="9363075"/>
            <a:ext cx="2922587" cy="493713"/>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0023BD-7430-4EBF-86EF-0EDD30978235}" type="datetimeFigureOut">
              <a:rPr lang="fr-FR" smtClean="0"/>
              <a:t>08/01/2020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F0023BD-7430-4EBF-86EF-0EDD30978235}" type="datetimeFigureOut">
              <a:rPr lang="fr-FR" smtClean="0"/>
              <a:t>08/01/2020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0023BD-7430-4EBF-86EF-0EDD30978235}" type="datetimeFigureOut">
              <a:rPr lang="fr-FR" smtClean="0"/>
              <a:t>08/01/2020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a:bodyPr>
          <a:lstStyle/>
          <a:p>
            <a:r>
              <a:rPr lang="fr-FR" sz="3200" dirty="0" smtClean="0"/>
              <a:t>PERGOLA</a:t>
            </a:r>
            <a:r>
              <a:rPr lang="fr-FR" sz="3200" dirty="0"/>
              <a:t/>
            </a:r>
            <a:br>
              <a:rPr lang="fr-FR" sz="3200" dirty="0"/>
            </a:br>
            <a:r>
              <a:rPr lang="fr-FR" sz="3200" dirty="0" smtClean="0"/>
              <a:t>12 m2</a:t>
            </a:r>
            <a:r>
              <a:rPr lang="fr-FR" sz="3200" dirty="0"/>
              <a:t/>
            </a:r>
            <a:br>
              <a:rPr lang="fr-FR" sz="3200" dirty="0"/>
            </a:br>
            <a:r>
              <a:rPr lang="fr-FR" sz="1600" dirty="0"/>
              <a:t>Réf : </a:t>
            </a:r>
            <a:r>
              <a:rPr lang="fr-FR" sz="1600" dirty="0" smtClean="0"/>
              <a:t>PER 4030 </a:t>
            </a:r>
            <a:r>
              <a:rPr lang="fr-FR" sz="1600" dirty="0" smtClean="0"/>
              <a:t>GE</a:t>
            </a:r>
            <a:endParaRPr lang="fr-FR" sz="1600" dirty="0"/>
          </a:p>
        </p:txBody>
      </p:sp>
    </p:spTree>
    <p:extLst>
      <p:ext uri="{BB962C8B-B14F-4D97-AF65-F5344CB8AC3E}">
        <p14:creationId xmlns:p14="http://schemas.microsoft.com/office/powerpoint/2010/main" val="303252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pièces pour l’assemblage</a:t>
            </a:r>
            <a:endParaRPr lang="fr-FR" sz="3600" dirty="0"/>
          </a:p>
        </p:txBody>
      </p:sp>
      <p:pic>
        <p:nvPicPr>
          <p:cNvPr id="6" name="Image 5"/>
          <p:cNvPicPr>
            <a:picLocks noChangeAspect="1"/>
          </p:cNvPicPr>
          <p:nvPr/>
        </p:nvPicPr>
        <p:blipFill>
          <a:blip r:embed="rId2"/>
          <a:stretch>
            <a:fillRect/>
          </a:stretch>
        </p:blipFill>
        <p:spPr>
          <a:xfrm>
            <a:off x="2029376" y="1268760"/>
            <a:ext cx="5085248" cy="4455495"/>
          </a:xfrm>
          <a:prstGeom prst="rect">
            <a:avLst/>
          </a:prstGeom>
        </p:spPr>
      </p:pic>
    </p:spTree>
    <p:extLst>
      <p:ext uri="{BB962C8B-B14F-4D97-AF65-F5344CB8AC3E}">
        <p14:creationId xmlns:p14="http://schemas.microsoft.com/office/powerpoint/2010/main" val="138892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69898"/>
            <a:ext cx="7596385" cy="5518203"/>
          </a:xfrm>
          <a:prstGeom prst="rect">
            <a:avLst/>
          </a:prstGeom>
        </p:spPr>
      </p:pic>
    </p:spTree>
    <p:extLst>
      <p:ext uri="{BB962C8B-B14F-4D97-AF65-F5344CB8AC3E}">
        <p14:creationId xmlns:p14="http://schemas.microsoft.com/office/powerpoint/2010/main" val="331819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5935" y="677770"/>
            <a:ext cx="7612128" cy="5502459"/>
          </a:xfrm>
          <a:prstGeom prst="rect">
            <a:avLst/>
          </a:prstGeom>
        </p:spPr>
      </p:pic>
    </p:spTree>
    <p:extLst>
      <p:ext uri="{BB962C8B-B14F-4D97-AF65-F5344CB8AC3E}">
        <p14:creationId xmlns:p14="http://schemas.microsoft.com/office/powerpoint/2010/main" val="1796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93514"/>
            <a:ext cx="7596385" cy="5470971"/>
          </a:xfrm>
          <a:prstGeom prst="rect">
            <a:avLst/>
          </a:prstGeom>
        </p:spPr>
      </p:pic>
    </p:spTree>
    <p:extLst>
      <p:ext uri="{BB962C8B-B14F-4D97-AF65-F5344CB8AC3E}">
        <p14:creationId xmlns:p14="http://schemas.microsoft.com/office/powerpoint/2010/main" val="290909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81679" y="685642"/>
            <a:ext cx="7580641" cy="5486715"/>
          </a:xfrm>
          <a:prstGeom prst="rect">
            <a:avLst/>
          </a:prstGeom>
        </p:spPr>
      </p:pic>
    </p:spTree>
    <p:extLst>
      <p:ext uri="{BB962C8B-B14F-4D97-AF65-F5344CB8AC3E}">
        <p14:creationId xmlns:p14="http://schemas.microsoft.com/office/powerpoint/2010/main" val="44154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47651" y="824636"/>
            <a:ext cx="7848696" cy="5670423"/>
          </a:xfrm>
          <a:prstGeom prst="rect">
            <a:avLst/>
          </a:prstGeom>
        </p:spPr>
      </p:pic>
      <p:sp>
        <p:nvSpPr>
          <p:cNvPr id="3" name="ZoneTexte 2"/>
          <p:cNvSpPr txBox="1"/>
          <p:nvPr/>
        </p:nvSpPr>
        <p:spPr>
          <a:xfrm>
            <a:off x="827584" y="5385990"/>
            <a:ext cx="2088232" cy="923330"/>
          </a:xfrm>
          <a:prstGeom prst="rect">
            <a:avLst/>
          </a:prstGeom>
          <a:noFill/>
        </p:spPr>
        <p:txBody>
          <a:bodyPr wrap="square" rtlCol="0">
            <a:spAutoFit/>
          </a:bodyPr>
          <a:lstStyle/>
          <a:p>
            <a:r>
              <a:rPr lang="fr-FR" sz="1050" dirty="0" smtClean="0"/>
              <a:t>► </a:t>
            </a:r>
            <a:r>
              <a:rPr lang="fr-FR" dirty="0" smtClean="0"/>
              <a:t>La toile est livrée séparément dans un autre carton. </a:t>
            </a:r>
            <a:endParaRPr lang="fr-FR" dirty="0"/>
          </a:p>
        </p:txBody>
      </p:sp>
      <p:sp>
        <p:nvSpPr>
          <p:cNvPr id="4" name="Titre 1"/>
          <p:cNvSpPr>
            <a:spLocks noGrp="1"/>
          </p:cNvSpPr>
          <p:nvPr>
            <p:ph type="title"/>
          </p:nvPr>
        </p:nvSpPr>
        <p:spPr>
          <a:xfrm>
            <a:off x="457200" y="44624"/>
            <a:ext cx="8229600" cy="1143000"/>
          </a:xfrm>
        </p:spPr>
        <p:txBody>
          <a:bodyPr>
            <a:normAutofit/>
          </a:bodyPr>
          <a:lstStyle/>
          <a:p>
            <a:r>
              <a:rPr lang="fr-FR" sz="3600" dirty="0" smtClean="0"/>
              <a:t>Montage de la toile</a:t>
            </a:r>
            <a:endParaRPr lang="fr-FR" sz="3600" dirty="0"/>
          </a:p>
        </p:txBody>
      </p:sp>
    </p:spTree>
    <p:extLst>
      <p:ext uri="{BB962C8B-B14F-4D97-AF65-F5344CB8AC3E}">
        <p14:creationId xmlns:p14="http://schemas.microsoft.com/office/powerpoint/2010/main" val="19730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50192" y="701386"/>
            <a:ext cx="7643615" cy="5455227"/>
          </a:xfrm>
          <a:prstGeom prst="rect">
            <a:avLst/>
          </a:prstGeom>
        </p:spPr>
      </p:pic>
    </p:spTree>
    <p:extLst>
      <p:ext uri="{BB962C8B-B14F-4D97-AF65-F5344CB8AC3E}">
        <p14:creationId xmlns:p14="http://schemas.microsoft.com/office/powerpoint/2010/main" val="10298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1037" y="604837"/>
            <a:ext cx="7781925" cy="5648325"/>
          </a:xfrm>
          <a:prstGeom prst="rect">
            <a:avLst/>
          </a:prstGeom>
        </p:spPr>
      </p:pic>
    </p:spTree>
    <p:extLst>
      <p:ext uri="{BB962C8B-B14F-4D97-AF65-F5344CB8AC3E}">
        <p14:creationId xmlns:p14="http://schemas.microsoft.com/office/powerpoint/2010/main" val="381632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 Protection de la toile :</a:t>
            </a:r>
            <a:endParaRPr lang="fr-FR" sz="1800" b="1" dirty="0"/>
          </a:p>
          <a:p>
            <a:pPr marL="0" indent="0">
              <a:buNone/>
            </a:pPr>
            <a:endParaRPr lang="fr-FR" sz="1400" dirty="0" smtClean="0"/>
          </a:p>
          <a:p>
            <a:pPr marL="0" indent="0">
              <a:buNone/>
            </a:pPr>
            <a:r>
              <a:rPr lang="fr-FR" sz="1400" dirty="0" smtClean="0"/>
              <a:t>En vue d’étendre la durée de vie de la toile de la pergola, nous vous conseillons de :</a:t>
            </a:r>
          </a:p>
          <a:p>
            <a:r>
              <a:rPr lang="fr-FR" sz="1400" dirty="0" smtClean="0"/>
              <a:t>Décrocher celle-ci de son emplacement selon la procédure qui suit,</a:t>
            </a:r>
          </a:p>
          <a:p>
            <a:r>
              <a:rPr lang="fr-FR" sz="1400" dirty="0" smtClean="0"/>
              <a:t>Nettoyer celle-ci,</a:t>
            </a:r>
          </a:p>
          <a:p>
            <a:r>
              <a:rPr lang="fr-FR" sz="1400" dirty="0" smtClean="0"/>
              <a:t>Replier celle-ci correctement,</a:t>
            </a:r>
          </a:p>
          <a:p>
            <a:r>
              <a:rPr lang="fr-FR" sz="1400" dirty="0" smtClean="0"/>
              <a:t>Protéger celle-ci dans un sac isolant et étanche,</a:t>
            </a:r>
          </a:p>
          <a:p>
            <a:r>
              <a:rPr lang="fr-FR" sz="1400" dirty="0" smtClean="0"/>
              <a:t>Stocker celle-ci dans un endroit sec, à l’abri de la lumière et de la poussière,</a:t>
            </a:r>
          </a:p>
          <a:p>
            <a:r>
              <a:rPr lang="fr-FR" sz="1400" dirty="0" smtClean="0"/>
              <a:t>Stocker les barres d’assemblage dans un endroit sec et isolé,</a:t>
            </a:r>
          </a:p>
          <a:p>
            <a:r>
              <a:rPr lang="fr-FR" sz="1400" dirty="0" smtClean="0"/>
              <a:t>Stocker toute la quincaillerie d’assemblage dans une boite à l’abri de l’humidité.</a:t>
            </a:r>
          </a:p>
        </p:txBody>
      </p:sp>
      <p:sp>
        <p:nvSpPr>
          <p:cNvPr id="7" name="Titre 1"/>
          <p:cNvSpPr>
            <a:spLocks noGrp="1"/>
          </p:cNvSpPr>
          <p:nvPr>
            <p:ph type="title"/>
          </p:nvPr>
        </p:nvSpPr>
        <p:spPr>
          <a:xfrm>
            <a:off x="457200" y="44624"/>
            <a:ext cx="8229600" cy="1143000"/>
          </a:xfrm>
        </p:spPr>
        <p:txBody>
          <a:bodyPr>
            <a:normAutofit/>
          </a:bodyPr>
          <a:lstStyle/>
          <a:p>
            <a:r>
              <a:rPr lang="fr-FR" sz="3600" dirty="0" smtClean="0"/>
              <a:t>Démontage de la toile</a:t>
            </a:r>
            <a:endParaRPr lang="fr-FR" sz="3600" dirty="0"/>
          </a:p>
        </p:txBody>
      </p:sp>
    </p:spTree>
    <p:extLst>
      <p:ext uri="{BB962C8B-B14F-4D97-AF65-F5344CB8AC3E}">
        <p14:creationId xmlns:p14="http://schemas.microsoft.com/office/powerpoint/2010/main" val="167116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LES 2 AUVENTS DES CHEVRONS</a:t>
            </a:r>
            <a:endParaRPr lang="fr-FR" sz="3200" dirty="0"/>
          </a:p>
        </p:txBody>
      </p:sp>
      <p:pic>
        <p:nvPicPr>
          <p:cNvPr id="4" name="Image 3"/>
          <p:cNvPicPr>
            <a:picLocks noChangeAspect="1"/>
          </p:cNvPicPr>
          <p:nvPr/>
        </p:nvPicPr>
        <p:blipFill>
          <a:blip r:embed="rId2"/>
          <a:stretch>
            <a:fillRect/>
          </a:stretch>
        </p:blipFill>
        <p:spPr>
          <a:xfrm>
            <a:off x="819150" y="714375"/>
            <a:ext cx="7505700" cy="5429250"/>
          </a:xfrm>
          <a:prstGeom prst="rect">
            <a:avLst/>
          </a:prstGeom>
        </p:spPr>
      </p:pic>
    </p:spTree>
    <p:extLst>
      <p:ext uri="{BB962C8B-B14F-4D97-AF65-F5344CB8AC3E}">
        <p14:creationId xmlns:p14="http://schemas.microsoft.com/office/powerpoint/2010/main" val="307982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3200" dirty="0" smtClean="0"/>
              <a:t>PERGOLA</a:t>
            </a:r>
            <a:r>
              <a:rPr lang="fr-FR" sz="3200" dirty="0"/>
              <a:t/>
            </a:r>
            <a:br>
              <a:rPr lang="fr-FR" sz="3200" dirty="0"/>
            </a:br>
            <a:r>
              <a:rPr lang="fr-FR" sz="2000" dirty="0"/>
              <a:t>Réf : </a:t>
            </a:r>
            <a:r>
              <a:rPr lang="fr-FR" sz="2000" dirty="0" smtClean="0"/>
              <a:t>PER 4030 </a:t>
            </a:r>
            <a:r>
              <a:rPr lang="fr-FR" sz="2000" dirty="0" smtClean="0"/>
              <a:t>GE</a:t>
            </a:r>
            <a:endParaRPr lang="fr-FR" sz="2000"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40167" y="2996952"/>
            <a:ext cx="7082453"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a:t>
            </a:r>
            <a:r>
              <a:rPr lang="fr-FR" sz="1200" b="1" dirty="0" smtClean="0"/>
              <a:t>LA PERGOLA </a:t>
            </a:r>
            <a:r>
              <a:rPr lang="fr-FR" sz="1200" b="1" dirty="0"/>
              <a:t>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99593" y="3978787"/>
            <a:ext cx="7434702" cy="830997"/>
          </a:xfrm>
          <a:prstGeom prst="rect">
            <a:avLst/>
          </a:prstGeom>
          <a:noFill/>
        </p:spPr>
        <p:txBody>
          <a:bodyPr wrap="square" rtlCol="0">
            <a:spAutoFit/>
          </a:bodyPr>
          <a:lstStyle/>
          <a:p>
            <a:pPr marL="171450" indent="-171450" algn="just">
              <a:buFontTx/>
              <a:buChar char="-"/>
            </a:pPr>
            <a:r>
              <a:rPr lang="fr-FR" sz="1200" dirty="0">
                <a:latin typeface="Century Gothic" panose="020B0502020202020204" pitchFamily="34" charset="0"/>
              </a:rPr>
              <a:t>Il est formellement interdit de monter sur </a:t>
            </a:r>
            <a:r>
              <a:rPr lang="fr-FR" sz="1200" dirty="0" smtClean="0">
                <a:latin typeface="Century Gothic" panose="020B0502020202020204" pitchFamily="34" charset="0"/>
              </a:rPr>
              <a:t>la structure de la pergola</a:t>
            </a:r>
            <a:endParaRPr lang="fr-FR" sz="1200" dirty="0">
              <a:latin typeface="Century Gothic" panose="020B0502020202020204" pitchFamily="34" charset="0"/>
            </a:endParaRPr>
          </a:p>
          <a:p>
            <a:pPr marL="171450" indent="-171450" algn="just">
              <a:buFontTx/>
              <a:buChar char="-"/>
            </a:pPr>
            <a:r>
              <a:rPr lang="fr-FR" sz="1200" dirty="0">
                <a:latin typeface="Century Gothic" panose="020B0502020202020204" pitchFamily="34" charset="0"/>
              </a:rPr>
              <a:t>En cas de chute de neige importante, supérieure à </a:t>
            </a:r>
            <a:r>
              <a:rPr lang="fr-FR" sz="1200" dirty="0" smtClean="0">
                <a:latin typeface="Century Gothic" panose="020B0502020202020204" pitchFamily="34" charset="0"/>
              </a:rPr>
              <a:t>5 </a:t>
            </a:r>
            <a:r>
              <a:rPr lang="fr-FR" sz="1200" dirty="0">
                <a:latin typeface="Century Gothic" panose="020B0502020202020204" pitchFamily="34" charset="0"/>
              </a:rPr>
              <a:t>cm, vous devez obligatoirement déneiger </a:t>
            </a:r>
            <a:r>
              <a:rPr lang="fr-FR" sz="1200" dirty="0" smtClean="0">
                <a:latin typeface="Century Gothic" panose="020B0502020202020204" pitchFamily="34" charset="0"/>
              </a:rPr>
              <a:t>la pergola </a:t>
            </a:r>
            <a:r>
              <a:rPr lang="fr-FR" sz="1200" dirty="0">
                <a:latin typeface="Century Gothic" panose="020B0502020202020204" pitchFamily="34" charset="0"/>
              </a:rPr>
              <a:t>afin d’éviter une surcharge importante et le risque </a:t>
            </a:r>
            <a:r>
              <a:rPr lang="fr-FR" sz="1200" dirty="0" smtClean="0">
                <a:latin typeface="Century Gothic" panose="020B0502020202020204" pitchFamily="34" charset="0"/>
              </a:rPr>
              <a:t>d ’incidents. </a:t>
            </a:r>
            <a:r>
              <a:rPr lang="fr-FR" sz="1200" dirty="0">
                <a:latin typeface="Century Gothic" panose="020B0502020202020204" pitchFamily="34" charset="0"/>
              </a:rPr>
              <a:t>La société FORESTA sera dégagée de toute responsabilité en cas de litige lié à </a:t>
            </a:r>
            <a:r>
              <a:rPr lang="fr-FR" sz="1200" dirty="0" smtClean="0">
                <a:latin typeface="Century Gothic" panose="020B0502020202020204" pitchFamily="34" charset="0"/>
              </a:rPr>
              <a:t>une </a:t>
            </a:r>
            <a:r>
              <a:rPr lang="fr-FR" sz="1200" dirty="0">
                <a:latin typeface="Century Gothic" panose="020B0502020202020204" pitchFamily="34" charset="0"/>
              </a:rPr>
              <a:t>surcharge due à la neige.</a:t>
            </a:r>
          </a:p>
        </p:txBody>
      </p:sp>
      <p:sp>
        <p:nvSpPr>
          <p:cNvPr id="6" name="Rectangle 5"/>
          <p:cNvSpPr/>
          <p:nvPr/>
        </p:nvSpPr>
        <p:spPr>
          <a:xfrm>
            <a:off x="899591" y="360495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ATTENTION</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13" name="ZoneTexte 12"/>
          <p:cNvSpPr txBox="1"/>
          <p:nvPr/>
        </p:nvSpPr>
        <p:spPr>
          <a:xfrm>
            <a:off x="857728" y="5733256"/>
            <a:ext cx="7434702" cy="276999"/>
          </a:xfrm>
          <a:prstGeom prst="rect">
            <a:avLst/>
          </a:prstGeom>
          <a:noFill/>
        </p:spPr>
        <p:txBody>
          <a:bodyPr wrap="square" rtlCol="0">
            <a:spAutoFit/>
          </a:bodyPr>
          <a:lstStyle/>
          <a:p>
            <a:pPr algn="just"/>
            <a:r>
              <a:rPr lang="fr-FR" sz="1200" dirty="0" smtClean="0">
                <a:latin typeface="Century Gothic" panose="020B0502020202020204" pitchFamily="34" charset="0"/>
              </a:rPr>
              <a:t>La pergola ne </a:t>
            </a:r>
            <a:r>
              <a:rPr lang="fr-FR" sz="1200" dirty="0">
                <a:latin typeface="Century Gothic" panose="020B0502020202020204" pitchFamily="34" charset="0"/>
              </a:rPr>
              <a:t>peut </a:t>
            </a:r>
            <a:r>
              <a:rPr lang="fr-FR" sz="1200">
                <a:latin typeface="Century Gothic" panose="020B0502020202020204" pitchFamily="34" charset="0"/>
              </a:rPr>
              <a:t>être </a:t>
            </a:r>
            <a:r>
              <a:rPr lang="fr-FR" sz="1200" smtClean="0">
                <a:latin typeface="Century Gothic" panose="020B0502020202020204" pitchFamily="34" charset="0"/>
              </a:rPr>
              <a:t>installée </a:t>
            </a:r>
            <a:r>
              <a:rPr lang="fr-FR" sz="1200" dirty="0">
                <a:latin typeface="Century Gothic" panose="020B0502020202020204" pitchFamily="34" charset="0"/>
              </a:rPr>
              <a:t>dans les zones dont l’altitude est supérieure à 500 m.</a:t>
            </a:r>
          </a:p>
        </p:txBody>
      </p:sp>
      <p:sp>
        <p:nvSpPr>
          <p:cNvPr id="14" name="Rectangle 13"/>
          <p:cNvSpPr/>
          <p:nvPr/>
        </p:nvSpPr>
        <p:spPr>
          <a:xfrm>
            <a:off x="857728" y="504511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IMPORTANT</a:t>
            </a:r>
            <a:endParaRPr lang="fr-FR" sz="20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298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LA TOILE DES CHEVRONS</a:t>
            </a:r>
            <a:endParaRPr lang="fr-FR" sz="3200" dirty="0"/>
          </a:p>
        </p:txBody>
      </p:sp>
      <p:pic>
        <p:nvPicPr>
          <p:cNvPr id="4" name="Image 3"/>
          <p:cNvPicPr>
            <a:picLocks noChangeAspect="1"/>
          </p:cNvPicPr>
          <p:nvPr/>
        </p:nvPicPr>
        <p:blipFill>
          <a:blip r:embed="rId2"/>
          <a:stretch>
            <a:fillRect/>
          </a:stretch>
        </p:blipFill>
        <p:spPr>
          <a:xfrm>
            <a:off x="833437" y="781050"/>
            <a:ext cx="7477125" cy="5295900"/>
          </a:xfrm>
          <a:prstGeom prst="rect">
            <a:avLst/>
          </a:prstGeom>
        </p:spPr>
      </p:pic>
    </p:spTree>
    <p:extLst>
      <p:ext uri="{BB962C8B-B14F-4D97-AF65-F5344CB8AC3E}">
        <p14:creationId xmlns:p14="http://schemas.microsoft.com/office/powerpoint/2010/main" val="34444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ENLEVER LES TUBES DE LA TOILE</a:t>
            </a:r>
            <a:endParaRPr lang="fr-FR" sz="3200" dirty="0"/>
          </a:p>
        </p:txBody>
      </p:sp>
      <p:pic>
        <p:nvPicPr>
          <p:cNvPr id="4" name="Image 3"/>
          <p:cNvPicPr>
            <a:picLocks noChangeAspect="1"/>
          </p:cNvPicPr>
          <p:nvPr/>
        </p:nvPicPr>
        <p:blipFill>
          <a:blip r:embed="rId2"/>
          <a:stretch>
            <a:fillRect/>
          </a:stretch>
        </p:blipFill>
        <p:spPr>
          <a:xfrm>
            <a:off x="985837" y="766762"/>
            <a:ext cx="7172325" cy="5324475"/>
          </a:xfrm>
          <a:prstGeom prst="rect">
            <a:avLst/>
          </a:prstGeom>
        </p:spPr>
      </p:pic>
    </p:spTree>
    <p:extLst>
      <p:ext uri="{BB962C8B-B14F-4D97-AF65-F5344CB8AC3E}">
        <p14:creationId xmlns:p14="http://schemas.microsoft.com/office/powerpoint/2010/main" val="13798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a:t>
            </a:r>
            <a:r>
              <a:rPr lang="fr-FR" sz="1400" dirty="0" smtClean="0"/>
              <a:t>d’installation </a:t>
            </a:r>
            <a:r>
              <a:rPr lang="fr-FR" sz="1400" dirty="0"/>
              <a:t>du présent document, décline toutes responsabilités en cas de modification arbitraire des pièces d’origine</a:t>
            </a:r>
            <a:r>
              <a:rPr lang="fr-FR" sz="1400" dirty="0" smtClean="0"/>
              <a:t>. La corrosion des pièces métalliques : sur votre pergola certaines pièces de jonction ou de fixation au sol peuvent être en acier. Nous vous recommandons , en cas de brouillard salin d’entretenir les pièces de votre pergola. Le produit n’est pas garanti contre la corrosion due au vent salin.</a:t>
            </a:r>
            <a:endParaRPr lang="fr-FR" sz="1400" dirty="0"/>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la </a:t>
            </a:r>
            <a:r>
              <a:rPr lang="fr-FR" sz="1400" dirty="0" smtClean="0"/>
              <a:t>toile et </a:t>
            </a:r>
            <a:r>
              <a:rPr lang="fr-FR" sz="1400" dirty="0"/>
              <a:t>le </a:t>
            </a:r>
            <a:r>
              <a:rPr lang="fr-FR" sz="1400" dirty="0" smtClean="0"/>
              <a:t>toit.</a:t>
            </a:r>
            <a:endParaRPr lang="fr-FR" sz="1400" dirty="0"/>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392638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a:t>
            </a:r>
            <a:r>
              <a:rPr lang="fr-FR" sz="1000" smtClean="0"/>
              <a:t>:200108RR_V3</a:t>
            </a:r>
            <a:endParaRPr lang="fr-FR" sz="1000" dirty="0"/>
          </a:p>
        </p:txBody>
      </p:sp>
    </p:spTree>
    <p:extLst>
      <p:ext uri="{BB962C8B-B14F-4D97-AF65-F5344CB8AC3E}">
        <p14:creationId xmlns:p14="http://schemas.microsoft.com/office/powerpoint/2010/main" val="270835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92500" lnSpcReduction="20000"/>
          </a:bodyPr>
          <a:lstStyle/>
          <a:p>
            <a:pPr marL="0" indent="0" algn="just">
              <a:buNone/>
            </a:pPr>
            <a:r>
              <a:rPr lang="fr-FR" sz="1700" b="1" dirty="0"/>
              <a:t>ATTENTION :</a:t>
            </a:r>
          </a:p>
          <a:p>
            <a:pPr algn="just"/>
            <a:r>
              <a:rPr lang="fr-FR" sz="1400" dirty="0" smtClean="0"/>
              <a:t>Cette pergola </a:t>
            </a:r>
            <a:r>
              <a:rPr lang="fr-FR" sz="1400" dirty="0"/>
              <a:t>est </a:t>
            </a:r>
            <a:r>
              <a:rPr lang="fr-FR" sz="1400" dirty="0" smtClean="0"/>
              <a:t>fabriquée </a:t>
            </a:r>
            <a:r>
              <a:rPr lang="fr-FR" sz="1400" dirty="0"/>
              <a:t>avec des matériaux qualitatifs. Les </a:t>
            </a:r>
            <a:r>
              <a:rPr lang="fr-FR" sz="1400" dirty="0" smtClean="0"/>
              <a:t>pergolas </a:t>
            </a:r>
            <a:r>
              <a:rPr lang="fr-FR" sz="1400" dirty="0"/>
              <a:t>HABRITA proposent de l’espace de rangement et </a:t>
            </a:r>
            <a:r>
              <a:rPr lang="fr-FR" sz="1400" dirty="0" smtClean="0"/>
              <a:t>représentent </a:t>
            </a:r>
            <a:r>
              <a:rPr lang="fr-FR" sz="1400" dirty="0"/>
              <a:t>une protection contre les dommages causés par le soleil, la pluie légère, la </a:t>
            </a:r>
            <a:r>
              <a:rPr lang="fr-FR" sz="1400" dirty="0" smtClean="0"/>
              <a:t>sève </a:t>
            </a:r>
            <a:r>
              <a:rPr lang="fr-FR" sz="1400" dirty="0"/>
              <a:t>un peu de neige. Veiller à ancrer correctement la structure </a:t>
            </a:r>
            <a:r>
              <a:rPr lang="fr-FR" sz="1400" dirty="0" smtClean="0"/>
              <a:t>de la pergola HABRITA. </a:t>
            </a:r>
            <a:r>
              <a:rPr lang="fr-FR" sz="1400" dirty="0"/>
              <a:t>Consulter le guide pour connaitre les détails sur son ancrage. Il incombe à l’utilisateur d’assurer un ancrage adéquat et de garder le toit correctement posé et exempt de neige et de débris. Veiller à lire et à s’assurer de bien comprendre les détails de l’installation, les avertissements et les mises en garde avant d’entreprendre l’installation des </a:t>
            </a:r>
            <a:r>
              <a:rPr lang="fr-FR" sz="1400" dirty="0" smtClean="0"/>
              <a:t>pergolas </a:t>
            </a:r>
            <a:r>
              <a:rPr lang="fr-FR" sz="1400" dirty="0"/>
              <a:t>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r>
              <a:rPr lang="fr-FR" sz="1400" dirty="0" smtClean="0"/>
              <a:t>.</a:t>
            </a:r>
          </a:p>
          <a:p>
            <a:pPr algn="just"/>
            <a:r>
              <a:rPr lang="fr-FR" sz="1400" dirty="0" smtClean="0"/>
              <a:t>Ne pas laisser la neige s’installer sur le toit, veiller à dégager celui-ci pour faciliter l’écoulement, et cela de façon régulière dans la journée.</a:t>
            </a:r>
            <a:endParaRPr lang="fr-FR" sz="1400" dirty="0"/>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a:t>
            </a:r>
            <a:r>
              <a:rPr lang="fr-FR" sz="1400" dirty="0" smtClean="0"/>
              <a:t>pergola.</a:t>
            </a:r>
          </a:p>
          <a:p>
            <a:pPr algn="just"/>
            <a:r>
              <a:rPr lang="fr-FR" sz="1400" dirty="0" smtClean="0"/>
              <a:t>Ne pas placer le produit face aux vents dominants.</a:t>
            </a:r>
            <a:endParaRPr lang="fr-FR" sz="1400" dirty="0"/>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a:t>
            </a:r>
            <a:r>
              <a:rPr lang="fr-FR" sz="1400" dirty="0" smtClean="0"/>
              <a:t>la pergola </a:t>
            </a:r>
            <a:r>
              <a:rPr lang="fr-FR" sz="1400" dirty="0"/>
              <a:t>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7306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ATTENTION :</a:t>
            </a:r>
          </a:p>
          <a:p>
            <a:r>
              <a:rPr lang="fr-FR" sz="1400" dirty="0"/>
              <a:t>Ne pas fumer et n’utiliser aucun dispositif produisant des flammes (barbecue, foyer, friteuse, bougie, lanterne) à proximité de </a:t>
            </a:r>
            <a:r>
              <a:rPr lang="fr-FR" sz="1400" dirty="0" smtClean="0"/>
              <a:t>la pergola. </a:t>
            </a:r>
            <a:r>
              <a:rPr lang="fr-FR" sz="1400" dirty="0"/>
              <a:t>Ne pas ranger des liquides inflammables (essences, kérosène, pétrole lampant, etc..) à proximité de </a:t>
            </a:r>
            <a:r>
              <a:rPr lang="fr-FR" sz="1400" dirty="0" smtClean="0"/>
              <a:t>la pergola. </a:t>
            </a:r>
            <a:r>
              <a:rPr lang="fr-FR" sz="1400" dirty="0"/>
              <a:t>Ne pas exposer le dessus ou les parois de </a:t>
            </a:r>
            <a:r>
              <a:rPr lang="fr-FR" sz="1400" dirty="0" smtClean="0"/>
              <a:t>la </a:t>
            </a:r>
            <a:r>
              <a:rPr lang="fr-FR" sz="1400" dirty="0" smtClean="0"/>
              <a:t>pergola </a:t>
            </a:r>
            <a:r>
              <a:rPr lang="fr-FR" sz="1400" dirty="0"/>
              <a:t>au feu ou à toute source de d’incendie.</a:t>
            </a:r>
          </a:p>
          <a:p>
            <a:endParaRPr lang="fr-FR" sz="1400" dirty="0"/>
          </a:p>
          <a:p>
            <a:pPr marL="0" indent="0" algn="just">
              <a:buNone/>
            </a:pPr>
            <a:r>
              <a:rPr lang="fr-FR" sz="1700" b="1" dirty="0"/>
              <a:t>ANCRAGE ET INSTALLATION DE L’ARMATURE :</a:t>
            </a:r>
          </a:p>
          <a:p>
            <a:r>
              <a:rPr lang="fr-FR" sz="1400" dirty="0"/>
              <a:t>IL INCOMBE A L’UTILISATEUR D’ASSURER L’ANCRAGE ADEQUAT DE L’ARMATURE.</a:t>
            </a:r>
          </a:p>
          <a:p>
            <a:r>
              <a:rPr lang="fr-FR" sz="1400" dirty="0"/>
              <a:t>Le fabriquant n’assume aucune responsabilité pour les dommages causés à </a:t>
            </a:r>
            <a:r>
              <a:rPr lang="fr-FR" sz="1400" dirty="0" smtClean="0"/>
              <a:t>la pergola </a:t>
            </a:r>
            <a:r>
              <a:rPr lang="fr-FR" sz="1400" dirty="0"/>
              <a:t>ou à son contenu par les catastrophes naturelles ou évènements particuliers. </a:t>
            </a:r>
            <a:r>
              <a:rPr lang="fr-FR" sz="1400" dirty="0" smtClean="0"/>
              <a:t>Toute pergola </a:t>
            </a:r>
            <a:r>
              <a:rPr lang="fr-FR" sz="1400" dirty="0"/>
              <a:t>n’étant pas </a:t>
            </a:r>
            <a:r>
              <a:rPr lang="fr-FR" sz="1400" dirty="0" smtClean="0"/>
              <a:t>ancrée </a:t>
            </a:r>
            <a:r>
              <a:rPr lang="fr-FR" sz="1400" dirty="0"/>
              <a:t>solidement risque de se déplacer et de causer des dommages, qui ne seront pas imputables au fabricant.</a:t>
            </a:r>
          </a:p>
          <a:p>
            <a:r>
              <a:rPr lang="fr-FR" sz="1400" dirty="0"/>
              <a:t>Vérifier périodiquement les ancrages pour assurer la stabilité de </a:t>
            </a:r>
            <a:r>
              <a:rPr lang="fr-FR" sz="1400" dirty="0" smtClean="0"/>
              <a:t>la pergola. </a:t>
            </a:r>
            <a:endParaRPr lang="fr-FR" sz="1400" dirty="0"/>
          </a:p>
          <a:p>
            <a:r>
              <a:rPr lang="fr-FR" sz="1400" dirty="0"/>
              <a:t>Le fabriquant ne peut être tenu pour responsable si le produit commet des dégâts chez son propriétaire ou à l’extérieur de la propriété de celui-ci.</a:t>
            </a:r>
          </a:p>
          <a:p>
            <a:r>
              <a:rPr lang="fr-FR" sz="1400" dirty="0"/>
              <a:t>CONSEIL :  en prévision de mauvais temps, de vents forts, il est préférable de retirer rapidement la toile, qui </a:t>
            </a:r>
            <a:r>
              <a:rPr lang="fr-FR" sz="1400" dirty="0" smtClean="0"/>
              <a:t>devra  </a:t>
            </a:r>
            <a:r>
              <a:rPr lang="fr-FR" sz="1400" dirty="0"/>
              <a:t>être stockée dans un endroit sans risques.</a:t>
            </a:r>
          </a:p>
          <a:p>
            <a:endParaRPr lang="fr-FR" sz="1400" dirty="0"/>
          </a:p>
          <a:p>
            <a:r>
              <a:rPr lang="fr-FR" sz="1400" dirty="0"/>
              <a:t>Dès l’achat de votre </a:t>
            </a:r>
            <a:r>
              <a:rPr lang="fr-FR" sz="1400" dirty="0" smtClean="0"/>
              <a:t>pergola, </a:t>
            </a:r>
            <a:r>
              <a:rPr lang="fr-FR" sz="1400" dirty="0"/>
              <a:t>penser à faire la déclaration d’achat auprès de votre assurance afin d’être couvert en cas de tempête ou autres conditions météorologiques aboutissant à une détérioration de </a:t>
            </a:r>
            <a:r>
              <a:rPr lang="fr-FR" sz="1400" dirty="0" smtClean="0"/>
              <a:t>la pergola </a:t>
            </a:r>
            <a:r>
              <a:rPr lang="fr-FR" sz="1400" dirty="0"/>
              <a:t>et d’être couvert lors d’une intempérie majeure déclarée « catastrophe naturelle » .</a:t>
            </a:r>
          </a:p>
          <a:p>
            <a:r>
              <a:rPr lang="fr-FR" sz="1400" dirty="0"/>
              <a:t>Nous garantissons la fourniture des pièces détachées durant 2 ans à compter de l'achat du produit.</a:t>
            </a:r>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349267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a:t>
            </a:r>
            <a:r>
              <a:rPr lang="fr-FR" sz="1400" dirty="0" smtClean="0"/>
              <a:t>5 ans contre une déformation de la structure (et non sur la finition) et 1 an sur la toile</a:t>
            </a:r>
            <a:endParaRPr lang="fr-FR" sz="1400" dirty="0"/>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86002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smtClean="0"/>
              <a:t>IMPORTANT</a:t>
            </a:r>
            <a:endParaRPr lang="fr-FR" sz="3200" dirty="0"/>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Au moment de la livraison du produit :</a:t>
            </a:r>
            <a:endParaRPr lang="fr-FR" sz="1800" b="1" dirty="0"/>
          </a:p>
          <a:p>
            <a:r>
              <a:rPr lang="fr-FR" sz="1400" dirty="0" smtClean="0"/>
              <a:t>Procéder à l’inventaire complet des pièces avant de commencer le montage.</a:t>
            </a:r>
          </a:p>
          <a:p>
            <a:r>
              <a:rPr lang="fr-FR" sz="1400" dirty="0" smtClean="0"/>
              <a:t>En cas de doute sur l’état d’une pièce, ne pas commencer le montage et solliciter une prestation de garantie par écrit en recommandé avec accusé de réception, dans les 10 jours maximum qui suivent la réception du colis.</a:t>
            </a:r>
          </a:p>
          <a:p>
            <a:r>
              <a:rPr lang="fr-FR" sz="1400" dirty="0" smtClean="0"/>
              <a:t>Le montage du produit doit être réalisé 1 mois maximum après la livraison du produit.</a:t>
            </a:r>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46895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10831" y="366831"/>
            <a:ext cx="7722336" cy="6124339"/>
          </a:xfrm>
          <a:prstGeom prst="rect">
            <a:avLst/>
          </a:prstGeom>
        </p:spPr>
      </p:pic>
    </p:spTree>
    <p:extLst>
      <p:ext uri="{BB962C8B-B14F-4D97-AF65-F5344CB8AC3E}">
        <p14:creationId xmlns:p14="http://schemas.microsoft.com/office/powerpoint/2010/main" val="121026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43787" y="567563"/>
            <a:ext cx="6856425" cy="5722872"/>
          </a:xfrm>
          <a:prstGeom prst="rect">
            <a:avLst/>
          </a:prstGeom>
        </p:spPr>
      </p:pic>
    </p:spTree>
    <p:extLst>
      <p:ext uri="{BB962C8B-B14F-4D97-AF65-F5344CB8AC3E}">
        <p14:creationId xmlns:p14="http://schemas.microsoft.com/office/powerpoint/2010/main" val="20016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Emplacement des pièces dans les cartons</a:t>
            </a:r>
            <a:endParaRPr lang="fr-FR" sz="3600" dirty="0"/>
          </a:p>
        </p:txBody>
      </p:sp>
      <p:pic>
        <p:nvPicPr>
          <p:cNvPr id="5" name="Image 4"/>
          <p:cNvPicPr>
            <a:picLocks noChangeAspect="1"/>
          </p:cNvPicPr>
          <p:nvPr/>
        </p:nvPicPr>
        <p:blipFill>
          <a:blip r:embed="rId2"/>
          <a:stretch>
            <a:fillRect/>
          </a:stretch>
        </p:blipFill>
        <p:spPr>
          <a:xfrm>
            <a:off x="1986080" y="1181230"/>
            <a:ext cx="5171839" cy="4912066"/>
          </a:xfrm>
          <a:prstGeom prst="rect">
            <a:avLst/>
          </a:prstGeom>
        </p:spPr>
      </p:pic>
    </p:spTree>
    <p:extLst>
      <p:ext uri="{BB962C8B-B14F-4D97-AF65-F5344CB8AC3E}">
        <p14:creationId xmlns:p14="http://schemas.microsoft.com/office/powerpoint/2010/main" val="289037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1306</Words>
  <Application>Microsoft Office PowerPoint</Application>
  <PresentationFormat>Affichage à l'écran (4:3)</PresentationFormat>
  <Paragraphs>103</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Century Gothic</vt:lpstr>
      <vt:lpstr>Thème Office</vt:lpstr>
      <vt:lpstr>PERGOLA 12 m2 Réf : PER 4030 GE</vt:lpstr>
      <vt:lpstr>PERGOLA Réf : PER 4030 GE</vt:lpstr>
      <vt:lpstr>IMPORTANT</vt:lpstr>
      <vt:lpstr>IMPORTANT</vt:lpstr>
      <vt:lpstr>INFORMATIONS COMPLEMENTAIRES</vt:lpstr>
      <vt:lpstr>IMPORTANT</vt:lpstr>
      <vt:lpstr>Présentation PowerPoint</vt:lpstr>
      <vt:lpstr>Présentation PowerPoint</vt:lpstr>
      <vt:lpstr>Emplacement des pièces dans les cartons</vt:lpstr>
      <vt:lpstr>Les pièces pour l’assemblage</vt:lpstr>
      <vt:lpstr>Présentation PowerPoint</vt:lpstr>
      <vt:lpstr>Présentation PowerPoint</vt:lpstr>
      <vt:lpstr>Présentation PowerPoint</vt:lpstr>
      <vt:lpstr>Présentation PowerPoint</vt:lpstr>
      <vt:lpstr>Montage de la toile</vt:lpstr>
      <vt:lpstr>Présentation PowerPoint</vt:lpstr>
      <vt:lpstr>Présentation PowerPoint</vt:lpstr>
      <vt:lpstr>Démontage de la toile</vt:lpstr>
      <vt:lpstr>DETACHER LES 2 AUVENTS DES CHEVRONS</vt:lpstr>
      <vt:lpstr>DETACHER LA TOILE DES CHEVRONS</vt:lpstr>
      <vt:lpstr>ENLEVER LES TUBES DE LA TOILE</vt:lpstr>
      <vt:lpstr>IMPORTANT</vt:lpstr>
      <vt:lpstr>Maj :200108RR_V3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Rodolphe ROUX</cp:lastModifiedBy>
  <cp:revision>113</cp:revision>
  <cp:lastPrinted>2016-02-18T15:09:29Z</cp:lastPrinted>
  <dcterms:created xsi:type="dcterms:W3CDTF">2014-12-03T14:34:22Z</dcterms:created>
  <dcterms:modified xsi:type="dcterms:W3CDTF">2020-01-08T15:46:57Z</dcterms:modified>
</cp:coreProperties>
</file>