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4" r:id="rId2"/>
    <p:sldMasterId id="2147483662" r:id="rId3"/>
    <p:sldMasterId id="2147483668" r:id="rId4"/>
    <p:sldMasterId id="2147483670" r:id="rId5"/>
    <p:sldMasterId id="2147483680" r:id="rId6"/>
    <p:sldMasterId id="2147483672" r:id="rId7"/>
    <p:sldMasterId id="2147483674" r:id="rId8"/>
    <p:sldMasterId id="2147483682" r:id="rId9"/>
    <p:sldMasterId id="2147483684" r:id="rId10"/>
    <p:sldMasterId id="2147483686" r:id="rId11"/>
  </p:sldMasterIdLst>
  <p:handoutMasterIdLst>
    <p:handoutMasterId r:id="rId13"/>
  </p:handoutMasterIdLst>
  <p:sldIdLst>
    <p:sldId id="274" r:id="rId12"/>
  </p:sldIdLst>
  <p:sldSz cx="10691813" cy="7559675"/>
  <p:notesSz cx="6858000" cy="9144000"/>
  <p:defaultTextStyle>
    <a:defPPr>
      <a:defRPr lang="en-US"/>
    </a:defPPr>
    <a:lvl1pPr marL="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5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44E"/>
    <a:srgbClr val="32352D"/>
    <a:srgbClr val="4D4D4C"/>
    <a:srgbClr val="C8D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3"/>
    <p:restoredTop sz="95782"/>
  </p:normalViewPr>
  <p:slideViewPr>
    <p:cSldViewPr snapToGrid="0" snapToObjects="1" showGuides="1">
      <p:cViewPr varScale="1">
        <p:scale>
          <a:sx n="75" d="100"/>
          <a:sy n="75" d="100"/>
        </p:scale>
        <p:origin x="1114" y="43"/>
      </p:cViewPr>
      <p:guideLst>
        <p:guide orient="horz" pos="2381"/>
        <p:guide pos="50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821075-0FE3-264A-B6B7-FAD416480B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C5089-A928-1C4C-B510-44DF39860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1D63B-9E39-9A48-AE91-60C4D1BD4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C5EA0-ED99-3A44-AE39-5FBD67CDF5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8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23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55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1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18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5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72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1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95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41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21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8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8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8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7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7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9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7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5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8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image" Target="../media/image12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microsoft.com/office/2007/relationships/hdphoto" Target="../media/hdphoto1.wdp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497E482-B3D0-453A-8F9C-6332702F59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365" y="2579876"/>
            <a:ext cx="3909119" cy="3069873"/>
          </a:xfrm>
          <a:prstGeom prst="rect">
            <a:avLst/>
          </a:prstGeom>
        </p:spPr>
      </p:pic>
      <p:sp>
        <p:nvSpPr>
          <p:cNvPr id="72" name="Triangle isocèle 71">
            <a:extLst>
              <a:ext uri="{FF2B5EF4-FFF2-40B4-BE49-F238E27FC236}">
                <a16:creationId xmlns:a16="http://schemas.microsoft.com/office/drawing/2014/main" id="{5E169432-1123-4B12-87F1-CD2BF5C9474A}"/>
              </a:ext>
            </a:extLst>
          </p:cNvPr>
          <p:cNvSpPr/>
          <p:nvPr/>
        </p:nvSpPr>
        <p:spPr>
          <a:xfrm rot="16200000">
            <a:off x="5150377" y="2268404"/>
            <a:ext cx="3243438" cy="2457898"/>
          </a:xfrm>
          <a:prstGeom prst="triangle">
            <a:avLst/>
          </a:prstGeom>
          <a:solidFill>
            <a:srgbClr val="C6D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B0E89B5-290F-4045-A576-373D0C8F2833}"/>
              </a:ext>
            </a:extLst>
          </p:cNvPr>
          <p:cNvSpPr txBox="1"/>
          <p:nvPr/>
        </p:nvSpPr>
        <p:spPr>
          <a:xfrm>
            <a:off x="6675121" y="2805225"/>
            <a:ext cx="14425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cap="small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Avec la 2,5 Ah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6325D478-D429-4F27-A567-1A367181CA04}"/>
              </a:ext>
            </a:extLst>
          </p:cNvPr>
          <p:cNvGrpSpPr/>
          <p:nvPr/>
        </p:nvGrpSpPr>
        <p:grpSpPr>
          <a:xfrm>
            <a:off x="6215657" y="3142405"/>
            <a:ext cx="2009205" cy="401326"/>
            <a:chOff x="5752107" y="2595626"/>
            <a:chExt cx="2009205" cy="401326"/>
          </a:xfrm>
        </p:grpSpPr>
        <p:pic>
          <p:nvPicPr>
            <p:cNvPr id="55" name="Picture 3">
              <a:extLst>
                <a:ext uri="{FF2B5EF4-FFF2-40B4-BE49-F238E27FC236}">
                  <a16:creationId xmlns:a16="http://schemas.microsoft.com/office/drawing/2014/main" id="{6E754A93-D244-4F7E-95FC-3C6329EBB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853" y="2821864"/>
              <a:ext cx="1313857" cy="17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910BB0C1-94A8-435E-B4E2-B2C7329CB766}"/>
                </a:ext>
              </a:extLst>
            </p:cNvPr>
            <p:cNvSpPr txBox="1"/>
            <p:nvPr/>
          </p:nvSpPr>
          <p:spPr>
            <a:xfrm>
              <a:off x="5752107" y="2595626"/>
              <a:ext cx="200920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900" b="1" dirty="0">
                  <a:solidFill>
                    <a:srgbClr val="4D4D4C"/>
                  </a:solidFill>
                  <a:latin typeface="Lato" panose="020F0502020204030203" pitchFamily="34" charset="77"/>
                </a:rPr>
                <a:t>Jusqu’à 140 trous percés**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78FDCCB3-E246-4886-8B23-1697BEDFCDEB}"/>
              </a:ext>
            </a:extLst>
          </p:cNvPr>
          <p:cNvGrpSpPr/>
          <p:nvPr/>
        </p:nvGrpSpPr>
        <p:grpSpPr>
          <a:xfrm>
            <a:off x="6215657" y="3570342"/>
            <a:ext cx="2009205" cy="436159"/>
            <a:chOff x="5752107" y="2992841"/>
            <a:chExt cx="2009205" cy="436159"/>
          </a:xfrm>
        </p:grpSpPr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46F34159-DC67-4A1D-9934-93351AE5A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328" b="97414" l="238" r="986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853" y="3163664"/>
              <a:ext cx="962988" cy="26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E87EB99-BE60-487F-B5E1-FA9007547545}"/>
                </a:ext>
              </a:extLst>
            </p:cNvPr>
            <p:cNvSpPr txBox="1"/>
            <p:nvPr/>
          </p:nvSpPr>
          <p:spPr>
            <a:xfrm>
              <a:off x="5752107" y="2992841"/>
              <a:ext cx="200920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900" b="1" dirty="0">
                  <a:solidFill>
                    <a:srgbClr val="4D4D4C"/>
                  </a:solidFill>
                  <a:latin typeface="Lato" panose="020F0502020204030203" pitchFamily="34" charset="77"/>
                </a:rPr>
                <a:t>Jusqu’à 745 vis fixées**</a:t>
              </a:r>
            </a:p>
          </p:txBody>
        </p:sp>
      </p:grpSp>
      <p:sp>
        <p:nvSpPr>
          <p:cNvPr id="39" name="Rectangle 29">
            <a:extLst>
              <a:ext uri="{FF2B5EF4-FFF2-40B4-BE49-F238E27FC236}">
                <a16:creationId xmlns:a16="http://schemas.microsoft.com/office/drawing/2014/main" id="{C6D056E0-CA38-4E8E-BB42-76E93268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31" y="558153"/>
            <a:ext cx="3802013" cy="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1600" b="1" dirty="0">
                <a:solidFill>
                  <a:srgbClr val="4D4D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RB1825C </a:t>
            </a:r>
            <a:r>
              <a:rPr lang="fr-FR" altLang="en-US" sz="900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(Code article : 5133005516)</a:t>
            </a:r>
          </a:p>
          <a:p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Batterie Lithium+ 18V – 2,5 Ah </a:t>
            </a:r>
            <a:r>
              <a:rPr lang="en-GB" altLang="en-US" sz="1200" b="1" dirty="0" err="1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compacte</a:t>
            </a:r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ONE+</a:t>
            </a:r>
            <a:r>
              <a:rPr lang="fr-FR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™</a:t>
            </a:r>
            <a:endParaRPr lang="en-GB" altLang="en-US" sz="1200" b="1" dirty="0">
              <a:solidFill>
                <a:srgbClr val="4D4D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altLang="en-US" sz="1200" b="1" dirty="0">
              <a:solidFill>
                <a:srgbClr val="4D4D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0" name="Picture 15">
            <a:extLst>
              <a:ext uri="{FF2B5EF4-FFF2-40B4-BE49-F238E27FC236}">
                <a16:creationId xmlns:a16="http://schemas.microsoft.com/office/drawing/2014/main" id="{B4D27EC5-D962-4E49-8285-573AEBA2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F0A02"/>
              </a:clrFrom>
              <a:clrTo>
                <a:srgbClr val="0F0A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38" y="875312"/>
            <a:ext cx="555044" cy="2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DC_white_line.png">
            <a:extLst>
              <a:ext uri="{FF2B5EF4-FFF2-40B4-BE49-F238E27FC236}">
                <a16:creationId xmlns:a16="http://schemas.microsoft.com/office/drawing/2014/main" id="{D5D91ABB-F2C1-C643-B633-FFC0C3E3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1" y="551741"/>
            <a:ext cx="759493" cy="7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EF130B-33E9-F64B-B51E-5A30D4E4DE73}"/>
              </a:ext>
            </a:extLst>
          </p:cNvPr>
          <p:cNvSpPr/>
          <p:nvPr/>
        </p:nvSpPr>
        <p:spPr>
          <a:xfrm>
            <a:off x="8003268" y="1714211"/>
            <a:ext cx="2687384" cy="5845464"/>
          </a:xfrm>
          <a:prstGeom prst="rect">
            <a:avLst/>
          </a:prstGeom>
          <a:solidFill>
            <a:srgbClr val="4D4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 Light" panose="020F0302020204030204"/>
              <a:ea typeface="ＭＳ Ｐゴシック" pitchFamily="1" charset="-128"/>
              <a:cs typeface="+mn-cs"/>
            </a:endParaRP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A9125180-FF2B-44C0-AA01-CAA1B2C6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872" y="6624131"/>
            <a:ext cx="898837" cy="17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CODE EAN</a:t>
            </a:r>
          </a:p>
        </p:txBody>
      </p:sp>
      <p:sp>
        <p:nvSpPr>
          <p:cNvPr id="53" name="Line 10">
            <a:extLst>
              <a:ext uri="{FF2B5EF4-FFF2-40B4-BE49-F238E27FC236}">
                <a16:creationId xmlns:a16="http://schemas.microsoft.com/office/drawing/2014/main" id="{E2EF8435-E245-4283-9B62-037BDB79D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9261" y="1965029"/>
            <a:ext cx="183330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B5134464-9C21-4811-8552-A8049BCD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5" y="1724579"/>
            <a:ext cx="2522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CARACTÉRISTIQUES TECHNIQUES</a:t>
            </a:r>
          </a:p>
        </p:txBody>
      </p:sp>
      <p:sp>
        <p:nvSpPr>
          <p:cNvPr id="64" name="Text Box 9">
            <a:extLst>
              <a:ext uri="{FF2B5EF4-FFF2-40B4-BE49-F238E27FC236}">
                <a16:creationId xmlns:a16="http://schemas.microsoft.com/office/drawing/2014/main" id="{F1020760-2DEB-4335-AD53-4E08F647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741" y="1981167"/>
            <a:ext cx="2693564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Tension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18V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Energie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Lithium-Ion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Ampérage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2,5 Ah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Poids </a:t>
            </a:r>
            <a:r>
              <a:rPr lang="fr-FR" sz="900" b="1">
                <a:solidFill>
                  <a:prstClr val="white"/>
                </a:solidFill>
                <a:latin typeface="Lato" panose="020F0502020204030203" pitchFamily="34" charset="77"/>
              </a:rPr>
              <a:t>: </a:t>
            </a:r>
            <a:r>
              <a:rPr lang="fr-FR" sz="900">
                <a:solidFill>
                  <a:prstClr val="white"/>
                </a:solidFill>
                <a:latin typeface="Lato" panose="020F0502020204030203" pitchFamily="34" charset="77"/>
              </a:rPr>
              <a:t>440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g</a:t>
            </a:r>
          </a:p>
          <a:p>
            <a:pPr lvl="0" eaLnBrk="1" hangingPunct="1">
              <a:spcBef>
                <a:spcPct val="50000"/>
              </a:spcBef>
              <a:defRPr/>
            </a:pPr>
            <a:endParaRPr lang="fr-FR" sz="900" dirty="0">
              <a:solidFill>
                <a:prstClr val="white"/>
              </a:solidFill>
              <a:latin typeface="Lato" panose="020F0502020204030203" pitchFamily="34" charset="77"/>
            </a:endParaRP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Compatible avec tous les outils 18V ONE+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100% rétro-compatible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</p:txBody>
      </p:sp>
      <p:pic>
        <p:nvPicPr>
          <p:cNvPr id="66" name="Picture 2" descr="C:\Users\leclercq-gance\AppData\Local\Microsoft\Windows\Temporary Internet Files\Content.Outlook\LPSUA2LU\3 ans de garantie FR_1-01.png">
            <a:extLst>
              <a:ext uri="{FF2B5EF4-FFF2-40B4-BE49-F238E27FC236}">
                <a16:creationId xmlns:a16="http://schemas.microsoft.com/office/drawing/2014/main" id="{F8B68D9A-A50F-4149-9DAA-C02A6D6C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99261" y="3440265"/>
            <a:ext cx="407443" cy="40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9">
            <a:extLst>
              <a:ext uri="{FF2B5EF4-FFF2-40B4-BE49-F238E27FC236}">
                <a16:creationId xmlns:a16="http://schemas.microsoft.com/office/drawing/2014/main" id="{F9FC8748-15E4-4229-8062-257F8C563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575" y="3953062"/>
            <a:ext cx="16697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LIVRÉE</a:t>
            </a:r>
          </a:p>
        </p:txBody>
      </p:sp>
      <p:sp>
        <p:nvSpPr>
          <p:cNvPr id="69" name="Line 10">
            <a:extLst>
              <a:ext uri="{FF2B5EF4-FFF2-40B4-BE49-F238E27FC236}">
                <a16:creationId xmlns:a16="http://schemas.microsoft.com/office/drawing/2014/main" id="{3E442B54-47BE-45DE-B239-4CC0E7B9D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258" y="4185169"/>
            <a:ext cx="1585999" cy="1298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75" name="Text Box 9">
            <a:extLst>
              <a:ext uri="{FF2B5EF4-FFF2-40B4-BE49-F238E27FC236}">
                <a16:creationId xmlns:a16="http://schemas.microsoft.com/office/drawing/2014/main" id="{43E95F70-0456-4537-AD0D-74002DA3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4" y="4199250"/>
            <a:ext cx="26678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lvl="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Sous blister</a:t>
            </a:r>
          </a:p>
        </p:txBody>
      </p:sp>
      <p:sp>
        <p:nvSpPr>
          <p:cNvPr id="84" name="Text Box 9">
            <a:extLst>
              <a:ext uri="{FF2B5EF4-FFF2-40B4-BE49-F238E27FC236}">
                <a16:creationId xmlns:a16="http://schemas.microsoft.com/office/drawing/2014/main" id="{CA50F4E6-9ED9-4752-83B0-FFE4F1B9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177" y="5387178"/>
            <a:ext cx="2762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marR="0" lvl="0" indent="-889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*  Garantie 2 ans + 1 an d’extension offert,</a:t>
            </a:r>
          </a:p>
          <a:p>
            <a:pPr marL="8890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voir conditions sur le site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Ryobi</a:t>
            </a:r>
            <a:r>
              <a:rPr kumimoji="0" lang="fr-FR" sz="8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® 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: ryobitools.fr</a:t>
            </a: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2C28E354-971A-4888-A3BA-9A2282785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" y="1822408"/>
            <a:ext cx="4678226" cy="4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171451" algn="l"/>
                <a:tab pos="4033865" algn="l"/>
              </a:tabLst>
              <a:defRPr/>
            </a:pPr>
            <a:r>
              <a:rPr lang="fr-FR" altLang="fr-FR" sz="1400" b="1" dirty="0">
                <a:solidFill>
                  <a:srgbClr val="DD3022"/>
                </a:solidFill>
                <a:latin typeface="Lato" panose="020F0502020204030203" pitchFamily="34" charset="77"/>
              </a:rPr>
              <a:t>Concept 18V ONE+™</a:t>
            </a:r>
          </a:p>
          <a:p>
            <a:pPr>
              <a:defRPr/>
            </a:pPr>
            <a:r>
              <a:rPr lang="fr-FR" altLang="fr-FR" sz="1000" dirty="0">
                <a:solidFill>
                  <a:srgbClr val="4D4D4C"/>
                </a:solidFill>
                <a:latin typeface="Lato" panose="020F0502020204030203" pitchFamily="34" charset="77"/>
              </a:rPr>
              <a:t>Une batterie pour plus de 200 outils de bricolage, jardinage et bien plus encore...</a:t>
            </a:r>
          </a:p>
          <a:p>
            <a:pPr>
              <a:defRPr/>
            </a:pPr>
            <a:endParaRPr lang="fr-FR" altLang="fr-FR" sz="800" dirty="0">
              <a:latin typeface="Lato" panose="020F0502020204030203" pitchFamily="34" charset="77"/>
            </a:endParaRPr>
          </a:p>
          <a:p>
            <a:pPr eaLnBrk="1" hangingPunct="1">
              <a:defRPr/>
            </a:pPr>
            <a:endParaRPr lang="fr-FR" altLang="fr-FR" sz="900" i="1" dirty="0">
              <a:latin typeface="Lato" panose="020F0502020204030203" pitchFamily="34" charset="77"/>
            </a:endParaRPr>
          </a:p>
        </p:txBody>
      </p:sp>
      <p:sp>
        <p:nvSpPr>
          <p:cNvPr id="42" name="ZoneTexte 142">
            <a:extLst>
              <a:ext uri="{FF2B5EF4-FFF2-40B4-BE49-F238E27FC236}">
                <a16:creationId xmlns:a16="http://schemas.microsoft.com/office/drawing/2014/main" id="{5D5ED03E-6641-4657-89D8-1838FE6B0710}"/>
              </a:ext>
            </a:extLst>
          </p:cNvPr>
          <p:cNvSpPr txBox="1"/>
          <p:nvPr/>
        </p:nvSpPr>
        <p:spPr>
          <a:xfrm>
            <a:off x="281504" y="2748471"/>
            <a:ext cx="35805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Batterie Lithium+ 2,5 Ah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Allie légèreté et autonomie</a:t>
            </a:r>
          </a:p>
          <a:p>
            <a:pPr>
              <a:defRPr/>
            </a:pPr>
            <a:r>
              <a:rPr lang="fr-FR" sz="900" b="1" dirty="0">
                <a:solidFill>
                  <a:srgbClr val="4D4D4C"/>
                </a:solidFill>
                <a:latin typeface="Lato" panose="020F0502020204030203" pitchFamily="34" charset="77"/>
              </a:rPr>
              <a:t>+66% </a:t>
            </a: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d’autonomie vs. la batterie 1,5 Ah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Puissance</a:t>
            </a:r>
          </a:p>
          <a:p>
            <a:pPr>
              <a:defRPr/>
            </a:pPr>
            <a:endParaRPr lang="fr-FR" altLang="fr-FR" sz="10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defRPr/>
            </a:pPr>
            <a:r>
              <a:rPr lang="fr-FR" alt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Indicateur de niveau de charge</a:t>
            </a:r>
          </a:p>
          <a:p>
            <a:pPr>
              <a:defRPr/>
            </a:pPr>
            <a:r>
              <a:rPr lang="fr-FR" alt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4 LED, 25% chacune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  <a:p>
            <a:pPr>
              <a:defRPr/>
            </a:pPr>
            <a:endParaRPr lang="fr-FR" altLang="fr-FR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538E811-8156-4A9C-BB87-ACD26258E45C}"/>
              </a:ext>
            </a:extLst>
          </p:cNvPr>
          <p:cNvCxnSpPr>
            <a:cxnSpLocks/>
          </p:cNvCxnSpPr>
          <p:nvPr/>
        </p:nvCxnSpPr>
        <p:spPr>
          <a:xfrm>
            <a:off x="1950720" y="2873733"/>
            <a:ext cx="1742802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58B08AE8-F2BA-42D7-8FA5-8899A04CD481}"/>
              </a:ext>
            </a:extLst>
          </p:cNvPr>
          <p:cNvGrpSpPr/>
          <p:nvPr/>
        </p:nvGrpSpPr>
        <p:grpSpPr>
          <a:xfrm>
            <a:off x="4632899" y="5050658"/>
            <a:ext cx="3266802" cy="2402819"/>
            <a:chOff x="35900" y="820600"/>
            <a:chExt cx="3266802" cy="2402819"/>
          </a:xfrm>
        </p:grpSpPr>
        <p:pic>
          <p:nvPicPr>
            <p:cNvPr id="62" name="Picture 2" descr="C:\Users\laure.misuriello\Pictures\Batteries\18V_Exploded_Battery--Hero_2.jpg">
              <a:extLst>
                <a:ext uri="{FF2B5EF4-FFF2-40B4-BE49-F238E27FC236}">
                  <a16:creationId xmlns:a16="http://schemas.microsoft.com/office/drawing/2014/main" id="{8F68412B-A720-44F6-81C4-2970188AB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0" y="1206469"/>
              <a:ext cx="707950" cy="201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7E2A927E-A0C0-4630-A5DC-6EF621E3FC43}"/>
                </a:ext>
              </a:extLst>
            </p:cNvPr>
            <p:cNvGrpSpPr/>
            <p:nvPr/>
          </p:nvGrpSpPr>
          <p:grpSpPr>
            <a:xfrm>
              <a:off x="779577" y="820600"/>
              <a:ext cx="2523125" cy="2310656"/>
              <a:chOff x="979875" y="4349477"/>
              <a:chExt cx="2523125" cy="2310656"/>
            </a:xfrm>
          </p:grpSpPr>
          <p:pic>
            <p:nvPicPr>
              <p:cNvPr id="65" name="Picture 2" descr="Wasted_Battery.png">
                <a:extLst>
                  <a:ext uri="{FF2B5EF4-FFF2-40B4-BE49-F238E27FC236}">
                    <a16:creationId xmlns:a16="http://schemas.microsoft.com/office/drawing/2014/main" id="{4F957CDE-C9C5-4B04-9E23-82D0D75D4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995" b="82899"/>
              <a:stretch>
                <a:fillRect/>
              </a:stretch>
            </p:blipFill>
            <p:spPr bwMode="auto">
              <a:xfrm>
                <a:off x="1249925" y="4349477"/>
                <a:ext cx="1501775" cy="447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C70BF7BE-CAD9-486B-9770-C57DCE267F2A}"/>
                  </a:ext>
                </a:extLst>
              </p:cNvPr>
              <p:cNvSpPr txBox="1"/>
              <p:nvPr/>
            </p:nvSpPr>
            <p:spPr>
              <a:xfrm>
                <a:off x="979875" y="4975056"/>
                <a:ext cx="2523125" cy="168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Autonomie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Indicateur de niveau de charge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Performance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Charge / décharge individuelle des cellules</a:t>
                </a:r>
              </a:p>
              <a:p>
                <a:pPr marL="171450" indent="-171450">
                  <a:buFont typeface="Symbol"/>
                  <a:buChar char="Þ"/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+10% de performances*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Durabilité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Cellules haute capacité et conception antichoc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Intelligence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Protection contre la surchauffe</a:t>
                </a:r>
              </a:p>
            </p:txBody>
          </p:sp>
        </p:grpSp>
      </p:grpSp>
      <p:sp>
        <p:nvSpPr>
          <p:cNvPr id="71" name="ZoneTexte 70">
            <a:extLst>
              <a:ext uri="{FF2B5EF4-FFF2-40B4-BE49-F238E27FC236}">
                <a16:creationId xmlns:a16="http://schemas.microsoft.com/office/drawing/2014/main" id="{BD75A74C-1B82-477B-98CF-4418C1F5465B}"/>
              </a:ext>
            </a:extLst>
          </p:cNvPr>
          <p:cNvSpPr txBox="1"/>
          <p:nvPr/>
        </p:nvSpPr>
        <p:spPr>
          <a:xfrm>
            <a:off x="0" y="7054715"/>
            <a:ext cx="2315861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fr-FR" sz="700" dirty="0">
                <a:latin typeface="+mj-lt"/>
              </a:rPr>
              <a:t> *  Par rapport aux batteries Lithium classiques</a:t>
            </a:r>
          </a:p>
          <a:p>
            <a:pPr>
              <a:defRPr/>
            </a:pPr>
            <a:r>
              <a:rPr lang="fr-FR" sz="700" dirty="0">
                <a:latin typeface="+mj-lt"/>
              </a:rPr>
              <a:t>** Perçage : avec un foret de 16 x 50 mm dans du pin</a:t>
            </a:r>
          </a:p>
          <a:p>
            <a:pPr marL="108000">
              <a:defRPr/>
            </a:pPr>
            <a:r>
              <a:rPr lang="fr-FR" sz="700" dirty="0">
                <a:latin typeface="+mj-lt"/>
              </a:rPr>
              <a:t>Vissage : avec des vis de 4 x 32 mm dans du pin</a:t>
            </a:r>
          </a:p>
          <a:p>
            <a:pPr marL="108000">
              <a:defRPr/>
            </a:pPr>
            <a:r>
              <a:rPr lang="fr-FR" sz="700" dirty="0">
                <a:latin typeface="+mj-lt"/>
              </a:rPr>
              <a:t>L’autonomie varie selon l’outil et l’utilisation</a:t>
            </a:r>
            <a:endParaRPr lang="fr-FR" sz="700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90" name="Straight Connector 42">
            <a:extLst>
              <a:ext uri="{FF2B5EF4-FFF2-40B4-BE49-F238E27FC236}">
                <a16:creationId xmlns:a16="http://schemas.microsoft.com/office/drawing/2014/main" id="{7156B453-29B3-45DC-93BA-ACF5A82DB5CC}"/>
              </a:ext>
            </a:extLst>
          </p:cNvPr>
          <p:cNvCxnSpPr>
            <a:cxnSpLocks/>
          </p:cNvCxnSpPr>
          <p:nvPr/>
        </p:nvCxnSpPr>
        <p:spPr>
          <a:xfrm>
            <a:off x="776473" y="4247202"/>
            <a:ext cx="678515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42">
            <a:extLst>
              <a:ext uri="{FF2B5EF4-FFF2-40B4-BE49-F238E27FC236}">
                <a16:creationId xmlns:a16="http://schemas.microsoft.com/office/drawing/2014/main" id="{C28EA7D7-ED47-4F75-A86B-4A74F56232FD}"/>
              </a:ext>
            </a:extLst>
          </p:cNvPr>
          <p:cNvCxnSpPr>
            <a:cxnSpLocks/>
          </p:cNvCxnSpPr>
          <p:nvPr/>
        </p:nvCxnSpPr>
        <p:spPr>
          <a:xfrm>
            <a:off x="776473" y="3984266"/>
            <a:ext cx="0" cy="262938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B51C8A9-EE81-460A-8292-B7351EC739B9}"/>
              </a:ext>
            </a:extLst>
          </p:cNvPr>
          <p:cNvGrpSpPr/>
          <p:nvPr/>
        </p:nvGrpSpPr>
        <p:grpSpPr>
          <a:xfrm>
            <a:off x="8007111" y="5753012"/>
            <a:ext cx="2683542" cy="762431"/>
            <a:chOff x="8007111" y="5753012"/>
            <a:chExt cx="2683542" cy="76243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13D7C0-CB98-4981-A3C9-6212250509ED}"/>
                </a:ext>
              </a:extLst>
            </p:cNvPr>
            <p:cNvSpPr/>
            <p:nvPr/>
          </p:nvSpPr>
          <p:spPr>
            <a:xfrm>
              <a:off x="8007111" y="5753012"/>
              <a:ext cx="2683542" cy="762431"/>
            </a:xfrm>
            <a:prstGeom prst="rect">
              <a:avLst/>
            </a:prstGeom>
            <a:solidFill>
              <a:srgbClr val="C6D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5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8D44E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 Box 9">
              <a:extLst>
                <a:ext uri="{FF2B5EF4-FFF2-40B4-BE49-F238E27FC236}">
                  <a16:creationId xmlns:a16="http://schemas.microsoft.com/office/drawing/2014/main" id="{D218B81F-8E78-4DD6-8FCD-63B403112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551" y="5862629"/>
              <a:ext cx="19780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Scannez et découvrez</a:t>
              </a:r>
            </a:p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la gamme 18V ONE+™ Ryobi</a:t>
              </a:r>
              <a:r>
                <a:rPr kumimoji="0" lang="fr-FR" sz="10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®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1146D4F-84DC-44CF-9ED4-C6A4E97F4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54300" y="5795009"/>
              <a:ext cx="684000" cy="684000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B710948E-2AAF-4544-B94F-34BC50B52B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09361" y="6624894"/>
            <a:ext cx="1692000" cy="748673"/>
          </a:xfrm>
          <a:prstGeom prst="rect">
            <a:avLst/>
          </a:prstGeom>
        </p:spPr>
      </p:pic>
      <p:pic>
        <p:nvPicPr>
          <p:cNvPr id="45" name="Picture 4" descr="C:\Users\laure.misuriello\Downloads\Lithium+_18V--Logo_1.jpg">
            <a:extLst>
              <a:ext uri="{FF2B5EF4-FFF2-40B4-BE49-F238E27FC236}">
                <a16:creationId xmlns:a16="http://schemas.microsoft.com/office/drawing/2014/main" id="{F85AF4B0-9487-4367-A21E-6B22B587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3" y="4837482"/>
            <a:ext cx="1509589" cy="5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laure.misuriello\Pictures\Logos &amp; Pictos\2.5Ah_Hero--Logo_1.jpg">
            <a:extLst>
              <a:ext uri="{FF2B5EF4-FFF2-40B4-BE49-F238E27FC236}">
                <a16:creationId xmlns:a16="http://schemas.microsoft.com/office/drawing/2014/main" id="{65FE9786-0657-43EF-B28A-E3E46353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6053" l="0" r="98968">
                        <a14:foregroundMark x1="19814" y1="29211" x2="32817" y2="22632"/>
                        <a14:foregroundMark x1="39009" y1="32368" x2="39112" y2="44474"/>
                        <a14:foregroundMark x1="34985" y1="22368" x2="36842" y2="45526"/>
                        <a14:foregroundMark x1="31889" y1="50000" x2="11971" y2="75526"/>
                        <a14:foregroundMark x1="22601" y1="76579" x2="37152" y2="75000"/>
                        <a14:foregroundMark x1="42931" y1="75000" x2="47781" y2="75000"/>
                        <a14:foregroundMark x1="65222" y1="26053" x2="67905" y2="73158"/>
                        <a14:foregroundMark x1="59443" y1="31316" x2="61920" y2="77368"/>
                        <a14:foregroundMark x1="73684" y1="29474" x2="71207" y2="73421"/>
                        <a14:foregroundMark x1="54902" y1="74474" x2="59030" y2="76316"/>
                        <a14:foregroundMark x1="79257" y1="75263" x2="93189" y2="7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8" y="5140731"/>
            <a:ext cx="895436" cy="35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3">
            <a:extLst>
              <a:ext uri="{FF2B5EF4-FFF2-40B4-BE49-F238E27FC236}">
                <a16:creationId xmlns:a16="http://schemas.microsoft.com/office/drawing/2014/main" id="{91554D26-FFFD-4C30-9B51-5B683F22A7BB}"/>
              </a:ext>
            </a:extLst>
          </p:cNvPr>
          <p:cNvGrpSpPr/>
          <p:nvPr/>
        </p:nvGrpSpPr>
        <p:grpSpPr>
          <a:xfrm>
            <a:off x="5859469" y="1792063"/>
            <a:ext cx="778669" cy="1038518"/>
            <a:chOff x="5122141" y="1823654"/>
            <a:chExt cx="2815789" cy="3755443"/>
          </a:xfrm>
        </p:grpSpPr>
        <p:pic>
          <p:nvPicPr>
            <p:cNvPr id="47" name="Picture 71">
              <a:extLst>
                <a:ext uri="{FF2B5EF4-FFF2-40B4-BE49-F238E27FC236}">
                  <a16:creationId xmlns:a16="http://schemas.microsoft.com/office/drawing/2014/main" id="{CA27F4FD-C25D-4A7B-B7C8-65341FFBB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5122141" y="1823654"/>
              <a:ext cx="2815789" cy="3755443"/>
            </a:xfrm>
            <a:prstGeom prst="rect">
              <a:avLst/>
            </a:prstGeom>
          </p:spPr>
        </p:pic>
        <p:sp>
          <p:nvSpPr>
            <p:cNvPr id="48" name="TextBox 72">
              <a:extLst>
                <a:ext uri="{FF2B5EF4-FFF2-40B4-BE49-F238E27FC236}">
                  <a16:creationId xmlns:a16="http://schemas.microsoft.com/office/drawing/2014/main" id="{A3565451-43FC-4799-B98D-43D6FE12E4DD}"/>
                </a:ext>
              </a:extLst>
            </p:cNvPr>
            <p:cNvSpPr txBox="1"/>
            <p:nvPr/>
          </p:nvSpPr>
          <p:spPr>
            <a:xfrm>
              <a:off x="7330871" y="3243512"/>
              <a:ext cx="356828" cy="834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900" dirty="0">
                  <a:solidFill>
                    <a:srgbClr val="4D4D4C"/>
                  </a:solidFill>
                  <a:latin typeface="Lato" panose="020F0502020204030203" pitchFamily="34" charset="77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02860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606C463-47B4-7148-B1DE-68D608246E6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4E217DC5-7A27-E147-952B-CEB9C68F4956}"/>
    </a:ext>
  </a:extLst>
</a:theme>
</file>

<file path=ppt/theme/theme1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CA7BB065-17FB-7C49-A783-03CC34AE1A9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B44F65E-7B25-434C-9285-ADCA7B77B1EC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DEB3F13D-D1A1-AC46-9380-55D03BB00DDE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793F9FA9-10ED-0243-B106-2650DFE60C65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B5766B55-9299-7C44-93F9-480BB455BF34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83AC496B-2223-624D-977A-A3E7AC72D535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D302BEC-078B-0B47-B577-FF0A4F4D716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12DE7DE-1553-694F-A579-A34BF8B54EB9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E3CC315-BC59-424D-93EE-245BB467B1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B3F9FE8EF943B77F5716443355B7" ma:contentTypeVersion="21" ma:contentTypeDescription="Create a new document." ma:contentTypeScope="" ma:versionID="e812515921b33abc0077827e8c1db458">
  <xsd:schema xmlns:xsd="http://www.w3.org/2001/XMLSchema" xmlns:xs="http://www.w3.org/2001/XMLSchema" xmlns:p="http://schemas.microsoft.com/office/2006/metadata/properties" xmlns:ns2="b4e89af9-64e5-4128-948f-47a91b8aa5b5" xmlns:ns3="http://schemas.microsoft.com/sharepoint/v3/fields" xmlns:ns4="a8e189ab-abfc-4b4a-a3ce-ec378c317818" targetNamespace="http://schemas.microsoft.com/office/2006/metadata/properties" ma:root="true" ma:fieldsID="15b5aaa273a2b07d8f797ea79f9c14ff" ns2:_="" ns3:_="" ns4:_="">
    <xsd:import namespace="b4e89af9-64e5-4128-948f-47a91b8aa5b5"/>
    <xsd:import namespace="http://schemas.microsoft.com/sharepoint/v3/fields"/>
    <xsd:import namespace="a8e189ab-abfc-4b4a-a3ce-ec378c31781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Marque" minOccurs="0"/>
                <xsd:element ref="ns2:Period" minOccurs="0"/>
                <xsd:element ref="ns2:Year" minOccurs="0"/>
                <xsd:element ref="ns3:_Vers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SOMMAIRE" minOccurs="0"/>
                <xsd:element ref="ns4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89af9-64e5-4128-948f-47a91b8aa5b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list="{bd1a9dd4-e05c-4460-a3eb-1e4f6db526f8}" ma:internalName="Document_x0020_Type" ma:showField="field_1" ma:web="b4e89af9-64e5-4128-948f-47a91b8aa5b5">
      <xsd:simpleType>
        <xsd:restriction base="dms:Lookup"/>
      </xsd:simpleType>
    </xsd:element>
    <xsd:element name="Marque" ma:index="9" nillable="true" ma:displayName="Marque" ma:list="{bd1a9dd4-e05c-4460-a3eb-1e4f6db526f8}" ma:internalName="Marque" ma:showField="field_2" ma:web="b4e89af9-64e5-4128-948f-47a91b8aa5b5">
      <xsd:simpleType>
        <xsd:restriction base="dms:Lookup"/>
      </xsd:simpleType>
    </xsd:element>
    <xsd:element name="Period" ma:index="10" nillable="true" ma:displayName="Period" ma:list="{bd1a9dd4-e05c-4460-a3eb-1e4f6db526f8}" ma:internalName="Period" ma:showField="field_3" ma:web="b4e89af9-64e5-4128-948f-47a91b8aa5b5">
      <xsd:simpleType>
        <xsd:restriction base="dms:Lookup"/>
      </xsd:simpleType>
    </xsd:element>
    <xsd:element name="Year" ma:index="11" nillable="true" ma:displayName="Year" ma:list="{bd1a9dd4-e05c-4460-a3eb-1e4f6db526f8}" ma:internalName="Year" ma:showField="Title" ma:web="b4e89af9-64e5-4128-948f-47a91b8aa5b5">
      <xsd:simpleType>
        <xsd:restriction base="dms:Lookup"/>
      </xsd:simpleType>
    </xsd:element>
    <xsd:element name="TaxCatchAll" ma:index="24" nillable="true" ma:displayName="Taxonomy Catch All Column" ma:hidden="true" ma:list="{e706b7be-18ed-41d3-8ba8-7039129fdf60}" ma:internalName="TaxCatchAll" ma:showField="CatchAllData" ma:web="b4e89af9-64e5-4128-948f-47a91b8aa5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2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189ab-abfc-4b4a-a3ce-ec378c317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OMMAIRE" ma:index="21" nillable="true" ma:displayName="SOMMAIRE" ma:format="Dropdown" ma:internalName="SOMMAIR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2c2b515-6a25-4cc0-9dca-5495da4c8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Document_x0020_Type xmlns="b4e89af9-64e5-4128-948f-47a91b8aa5b5" xsi:nil="true"/>
    <TaxCatchAll xmlns="b4e89af9-64e5-4128-948f-47a91b8aa5b5" xsi:nil="true"/>
    <Year xmlns="b4e89af9-64e5-4128-948f-47a91b8aa5b5" xsi:nil="true"/>
    <Marque xmlns="b4e89af9-64e5-4128-948f-47a91b8aa5b5" xsi:nil="true"/>
    <Period xmlns="b4e89af9-64e5-4128-948f-47a91b8aa5b5" xsi:nil="true"/>
    <lcf76f155ced4ddcb4097134ff3c332f xmlns="a8e189ab-abfc-4b4a-a3ce-ec378c317818">
      <Terms xmlns="http://schemas.microsoft.com/office/infopath/2007/PartnerControls"/>
    </lcf76f155ced4ddcb4097134ff3c332f>
    <SOMMAIRE xmlns="a8e189ab-abfc-4b4a-a3ce-ec378c317818" xsi:nil="true"/>
  </documentManagement>
</p:properties>
</file>

<file path=customXml/itemProps1.xml><?xml version="1.0" encoding="utf-8"?>
<ds:datastoreItem xmlns:ds="http://schemas.openxmlformats.org/officeDocument/2006/customXml" ds:itemID="{8A7D0622-8B43-4A98-BF70-D821BF96FE7A}"/>
</file>

<file path=customXml/itemProps2.xml><?xml version="1.0" encoding="utf-8"?>
<ds:datastoreItem xmlns:ds="http://schemas.openxmlformats.org/officeDocument/2006/customXml" ds:itemID="{A32C7961-4D79-401A-9484-3130440BBD50}"/>
</file>

<file path=customXml/itemProps3.xml><?xml version="1.0" encoding="utf-8"?>
<ds:datastoreItem xmlns:ds="http://schemas.openxmlformats.org/officeDocument/2006/customXml" ds:itemID="{F90B3533-3316-4B8A-9735-A0482C3A7F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223</Words>
  <Application>Microsoft Office PowerPoint</Application>
  <PresentationFormat>Personnalisé</PresentationFormat>
  <Paragraphs>45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Symbol</vt:lpstr>
      <vt:lpstr>3_Office Theme</vt:lpstr>
      <vt:lpstr>2_Office Theme</vt:lpstr>
      <vt:lpstr>1_Office Theme</vt:lpstr>
      <vt:lpstr>4_Office Theme</vt:lpstr>
      <vt:lpstr>5_Office Theme</vt:lpstr>
      <vt:lpstr>10_Office Theme</vt:lpstr>
      <vt:lpstr>6_Office Theme</vt:lpstr>
      <vt:lpstr>7_Office Theme</vt:lpstr>
      <vt:lpstr>8_Office Theme</vt:lpstr>
      <vt:lpstr>9_Office Theme</vt:lpstr>
      <vt:lpstr>11_Office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Todd</dc:creator>
  <cp:lastModifiedBy>Laure Misuriello</cp:lastModifiedBy>
  <cp:revision>56</cp:revision>
  <dcterms:created xsi:type="dcterms:W3CDTF">2020-07-22T15:12:40Z</dcterms:created>
  <dcterms:modified xsi:type="dcterms:W3CDTF">2022-01-06T18:07:47Z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0x0101004B8CB3F9FE8EF943B77F5716443355B7</vt:lpwstr>
  </property>
  <property fmtid="{D5CDD505-2E9C-101B-9397-08002B2CF9AE}" pid="3" name="MediaServiceImageTags">
    <vt:lpwstr/>
  </property>
</Properties>
</file>