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90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69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439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25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97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2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2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31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72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52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31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29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2C78-43A2-45D1-A416-2BE0D3E7144E}" type="datetimeFigureOut">
              <a:rPr lang="fr-FR" smtClean="0"/>
              <a:t>25/05/2022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92F37-A2F8-4247-B402-EE92C62921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59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 descr="DC_white_line.png">
            <a:extLst>
              <a:ext uri="{FF2B5EF4-FFF2-40B4-BE49-F238E27FC236}">
                <a16:creationId xmlns:a16="http://schemas.microsoft.com/office/drawing/2014/main" id="{D5D91ABB-F2C1-C643-B633-FFC0C3E3F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21" y="551741"/>
            <a:ext cx="759493" cy="76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FEF130B-33E9-F64B-B51E-5A30D4E4DE73}"/>
              </a:ext>
            </a:extLst>
          </p:cNvPr>
          <p:cNvSpPr/>
          <p:nvPr/>
        </p:nvSpPr>
        <p:spPr>
          <a:xfrm>
            <a:off x="8012504" y="1714211"/>
            <a:ext cx="2687384" cy="5845464"/>
          </a:xfrm>
          <a:prstGeom prst="rect">
            <a:avLst/>
          </a:prstGeom>
          <a:solidFill>
            <a:srgbClr val="4D4D4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700" dirty="0">
              <a:solidFill>
                <a:srgbClr val="4D4D4C"/>
              </a:solidFill>
              <a:latin typeface="+mj-lt"/>
              <a:ea typeface="ＭＳ Ｐゴシック" pitchFamily="1" charset="-128"/>
            </a:endParaRP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A311CC3E-3BA8-463E-8F52-0B9C918C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31" y="547942"/>
            <a:ext cx="3802013" cy="75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fr-FR" sz="1600" b="1" dirty="0"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LTS180M</a:t>
            </a:r>
            <a:r>
              <a:rPr lang="fr-FR" altLang="en-US" sz="1600" b="1" dirty="0">
                <a:solidFill>
                  <a:srgbClr val="4D4D4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altLang="en-US" sz="900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(Code article : 5133000154)</a:t>
            </a:r>
          </a:p>
          <a:p>
            <a:r>
              <a:rPr lang="fr-FR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Scie à carrelage / matériaux </a:t>
            </a:r>
            <a:r>
              <a:rPr lang="fr-FR" altLang="en-US" sz="1200" b="1" dirty="0">
                <a:solidFill>
                  <a:srgbClr val="4D4D4C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18V ONE+™ </a:t>
            </a:r>
          </a:p>
        </p:txBody>
      </p:sp>
      <p:sp>
        <p:nvSpPr>
          <p:cNvPr id="36" name="Rectangle 16">
            <a:extLst>
              <a:ext uri="{FF2B5EF4-FFF2-40B4-BE49-F238E27FC236}">
                <a16:creationId xmlns:a16="http://schemas.microsoft.com/office/drawing/2014/main" id="{F60E6560-FACE-4723-9A2B-882343620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88" y="1822408"/>
            <a:ext cx="4678226" cy="47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171451" algn="l"/>
                <a:tab pos="4033865" algn="l"/>
              </a:tabLst>
              <a:defRPr/>
            </a:pPr>
            <a:r>
              <a:rPr lang="fr-FR" altLang="fr-FR" sz="1400" b="1" dirty="0">
                <a:solidFill>
                  <a:srgbClr val="DD3022"/>
                </a:solidFill>
                <a:latin typeface="Lato" panose="020F0502020204030203" pitchFamily="34" charset="77"/>
              </a:rPr>
              <a:t>Concept 18V ONE+™</a:t>
            </a:r>
          </a:p>
          <a:p>
            <a:pPr>
              <a:defRPr/>
            </a:pPr>
            <a:r>
              <a:rPr lang="fr-FR" altLang="fr-FR" sz="1000" dirty="0">
                <a:solidFill>
                  <a:srgbClr val="4D4D4C"/>
                </a:solidFill>
                <a:latin typeface="Lato" panose="020F0502020204030203" pitchFamily="34" charset="77"/>
              </a:rPr>
              <a:t>Une batterie pour plus de 200 outils de bricolage, jardinage et bien plus encore...</a:t>
            </a:r>
          </a:p>
          <a:p>
            <a:pPr>
              <a:defRPr/>
            </a:pPr>
            <a:endParaRPr lang="fr-FR" altLang="fr-FR" sz="800" dirty="0">
              <a:latin typeface="Lato" panose="020F0502020204030203" pitchFamily="34" charset="77"/>
            </a:endParaRPr>
          </a:p>
          <a:p>
            <a:pPr eaLnBrk="1" hangingPunct="1">
              <a:defRPr/>
            </a:pPr>
            <a:endParaRPr lang="fr-FR" altLang="fr-FR" sz="900" i="1" dirty="0">
              <a:latin typeface="Lato" panose="020F0502020204030203" pitchFamily="34" charset="77"/>
            </a:endParaRPr>
          </a:p>
        </p:txBody>
      </p:sp>
      <p:sp>
        <p:nvSpPr>
          <p:cNvPr id="53" name="Line 10">
            <a:extLst>
              <a:ext uri="{FF2B5EF4-FFF2-40B4-BE49-F238E27FC236}">
                <a16:creationId xmlns:a16="http://schemas.microsoft.com/office/drawing/2014/main" id="{E2EF8435-E245-4283-9B62-037BDB79D8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9261" y="1965029"/>
            <a:ext cx="183330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fr-FR" sz="900" dirty="0">
              <a:latin typeface="+mj-lt"/>
              <a:cs typeface="Arial" charset="0"/>
            </a:endParaRP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B5134464-9C21-4811-8552-A8049BCDF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515" y="1724579"/>
            <a:ext cx="25221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CARACTÉRISTIQUES TECHNIQUES</a:t>
            </a:r>
          </a:p>
        </p:txBody>
      </p:sp>
      <p:pic>
        <p:nvPicPr>
          <p:cNvPr id="66" name="Picture 2" descr="C:\Users\leclercq-gance\AppData\Local\Microsoft\Windows\Temporary Internet Files\Content.Outlook\LPSUA2LU\3 ans de garantie FR_1-01.png">
            <a:extLst>
              <a:ext uri="{FF2B5EF4-FFF2-40B4-BE49-F238E27FC236}">
                <a16:creationId xmlns:a16="http://schemas.microsoft.com/office/drawing/2014/main" id="{F8B68D9A-A50F-4149-9DAA-C02A6D6C5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36207" y="2781188"/>
            <a:ext cx="407443" cy="40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 Box 9">
            <a:extLst>
              <a:ext uri="{FF2B5EF4-FFF2-40B4-BE49-F238E27FC236}">
                <a16:creationId xmlns:a16="http://schemas.microsoft.com/office/drawing/2014/main" id="{F9FC8748-15E4-4229-8062-257F8C563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575" y="3728095"/>
            <a:ext cx="16697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</a:rPr>
              <a:t>LIVRÉ AVEC</a:t>
            </a:r>
          </a:p>
        </p:txBody>
      </p:sp>
      <p:sp>
        <p:nvSpPr>
          <p:cNvPr id="69" name="Line 10">
            <a:extLst>
              <a:ext uri="{FF2B5EF4-FFF2-40B4-BE49-F238E27FC236}">
                <a16:creationId xmlns:a16="http://schemas.microsoft.com/office/drawing/2014/main" id="{3E442B54-47BE-45DE-B239-4CC0E7B9D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258" y="3960202"/>
            <a:ext cx="1585999" cy="1298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fr-FR" sz="900" dirty="0">
              <a:latin typeface="+mj-lt"/>
              <a:cs typeface="Arial" charset="0"/>
            </a:endParaRPr>
          </a:p>
        </p:txBody>
      </p:sp>
      <p:sp>
        <p:nvSpPr>
          <p:cNvPr id="93" name="Text Box 8">
            <a:extLst>
              <a:ext uri="{FF2B5EF4-FFF2-40B4-BE49-F238E27FC236}">
                <a16:creationId xmlns:a16="http://schemas.microsoft.com/office/drawing/2014/main" id="{ADC6FE1D-CD3E-4322-BE34-D3399E30B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872" y="6595778"/>
            <a:ext cx="898837" cy="17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521437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CODE EAN</a:t>
            </a: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D9F053D-7970-4F6D-900E-5F21A83BA848}"/>
              </a:ext>
            </a:extLst>
          </p:cNvPr>
          <p:cNvGrpSpPr/>
          <p:nvPr/>
        </p:nvGrpSpPr>
        <p:grpSpPr>
          <a:xfrm>
            <a:off x="8007111" y="5753012"/>
            <a:ext cx="2683542" cy="762431"/>
            <a:chOff x="6838392" y="5134823"/>
            <a:chExt cx="2666981" cy="76243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43673294-98EC-4959-B822-9E033AE5DEA3}"/>
                </a:ext>
              </a:extLst>
            </p:cNvPr>
            <p:cNvSpPr/>
            <p:nvPr/>
          </p:nvSpPr>
          <p:spPr>
            <a:xfrm>
              <a:off x="6838392" y="5134823"/>
              <a:ext cx="2666981" cy="762431"/>
            </a:xfrm>
            <a:prstGeom prst="rect">
              <a:avLst/>
            </a:prstGeom>
            <a:solidFill>
              <a:srgbClr val="C6D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214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05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8D44E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7" name="Picture 2">
              <a:extLst>
                <a:ext uri="{FF2B5EF4-FFF2-40B4-BE49-F238E27FC236}">
                  <a16:creationId xmlns:a16="http://schemas.microsoft.com/office/drawing/2014/main" id="{C5AA909F-EBE6-4BAB-8BCF-73D45284E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/>
          </p:blipFill>
          <p:spPr bwMode="auto">
            <a:xfrm>
              <a:off x="8807644" y="5211484"/>
              <a:ext cx="609108" cy="609108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8" name="Text Box 9">
              <a:extLst>
                <a:ext uri="{FF2B5EF4-FFF2-40B4-BE49-F238E27FC236}">
                  <a16:creationId xmlns:a16="http://schemas.microsoft.com/office/drawing/2014/main" id="{9FEA5A83-6826-4941-B262-8E851CB36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1811" y="5244440"/>
              <a:ext cx="196583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0" marR="0" lvl="0" indent="0" algn="l" defTabSz="521437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Scannez et découvrez</a:t>
              </a:r>
            </a:p>
            <a:p>
              <a:pPr marL="0" marR="0" lvl="0" indent="0" algn="l" defTabSz="5214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 panose="020F0502020204030203" pitchFamily="34" charset="77"/>
                  <a:ea typeface="+mn-ea"/>
                  <a:cs typeface="Arial" charset="0"/>
                </a:rPr>
                <a:t>la gamme de jardinage 18V ONE+™ Ryobi®</a:t>
              </a:r>
            </a:p>
          </p:txBody>
        </p:sp>
      </p:grpSp>
      <p:sp>
        <p:nvSpPr>
          <p:cNvPr id="99" name="Text Box 9">
            <a:extLst>
              <a:ext uri="{FF2B5EF4-FFF2-40B4-BE49-F238E27FC236}">
                <a16:creationId xmlns:a16="http://schemas.microsoft.com/office/drawing/2014/main" id="{150F511A-8492-4446-8956-7FB45383C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177" y="5387178"/>
            <a:ext cx="27621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88900" marR="0" lvl="0" indent="-8890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*  Garantie 2 ans + 1 an d’extension offert,</a:t>
            </a:r>
          </a:p>
          <a:p>
            <a:pPr marL="88900" marR="0" lvl="0" indent="0" algn="l" defTabSz="5214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Arial" charset="0"/>
              </a:rPr>
              <a:t>voir conditions sur le site Ryobi : ryobitools.fr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95100D79-C176-4757-B6D5-AF162C73455D}"/>
              </a:ext>
            </a:extLst>
          </p:cNvPr>
          <p:cNvSpPr txBox="1"/>
          <p:nvPr/>
        </p:nvSpPr>
        <p:spPr>
          <a:xfrm>
            <a:off x="8044152" y="2002415"/>
            <a:ext cx="2376487" cy="9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Tension </a:t>
            </a: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: 18 V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Vitesse à vide : </a:t>
            </a: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5000 tr/min</a:t>
            </a:r>
          </a:p>
          <a:p>
            <a:pPr>
              <a:defRPr/>
            </a:pPr>
            <a:r>
              <a:rPr lang="fr-FR" sz="900" b="1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Capacité de coupe :</a:t>
            </a:r>
          </a:p>
          <a:p>
            <a:pPr marL="171450" indent="-171450">
              <a:buFontTx/>
              <a:buChar char="-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90 ° : 22 mm</a:t>
            </a:r>
          </a:p>
          <a:p>
            <a:pPr marL="171450" indent="-171450">
              <a:buFontTx/>
              <a:buChar char="-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45° : 16 mm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fr-FR" sz="1050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62A983C9-A9CC-489F-A9DD-16FA4EF34782}"/>
              </a:ext>
            </a:extLst>
          </p:cNvPr>
          <p:cNvSpPr txBox="1"/>
          <p:nvPr/>
        </p:nvSpPr>
        <p:spPr>
          <a:xfrm>
            <a:off x="7989022" y="4000933"/>
            <a:ext cx="2366962" cy="2308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r-FR" sz="900" dirty="0">
                <a:solidFill>
                  <a:schemeClr val="bg1"/>
                </a:solidFill>
                <a:latin typeface="Lato" panose="020F0502020204030203" pitchFamily="34" charset="77"/>
                <a:cs typeface="Arial" charset="0"/>
              </a:rPr>
              <a:t>1 disque 102 mm</a:t>
            </a:r>
          </a:p>
        </p:txBody>
      </p:sp>
      <p:pic>
        <p:nvPicPr>
          <p:cNvPr id="41" name="Picture 2" descr="C:\Users\laure.misuriello\Documents\1- Produits\3- Argumentaire 2017\EAN OEP\ONE+\LTS180M.gif">
            <a:extLst>
              <a:ext uri="{FF2B5EF4-FFF2-40B4-BE49-F238E27FC236}">
                <a16:creationId xmlns:a16="http://schemas.microsoft.com/office/drawing/2014/main" id="{A35F8C83-D57F-4CDD-9BDF-1EA436B06A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00"/>
          <a:stretch/>
        </p:blipFill>
        <p:spPr bwMode="auto">
          <a:xfrm>
            <a:off x="9073140" y="6713406"/>
            <a:ext cx="1423987" cy="64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laure.misuriello\Downloads\LTS180M--Hero_1.jpg">
            <a:extLst>
              <a:ext uri="{FF2B5EF4-FFF2-40B4-BE49-F238E27FC236}">
                <a16:creationId xmlns:a16="http://schemas.microsoft.com/office/drawing/2014/main" id="{15797FEA-A466-41FD-AE03-F8DA7C345C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" t="8608" r="3003" b="9618"/>
          <a:stretch/>
        </p:blipFill>
        <p:spPr bwMode="auto">
          <a:xfrm>
            <a:off x="3066472" y="2355273"/>
            <a:ext cx="4645892" cy="411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CC5B22A1-F980-4038-9182-886C5616418E}"/>
              </a:ext>
            </a:extLst>
          </p:cNvPr>
          <p:cNvSpPr txBox="1"/>
          <p:nvPr/>
        </p:nvSpPr>
        <p:spPr>
          <a:xfrm>
            <a:off x="227870" y="2218803"/>
            <a:ext cx="2735548" cy="454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21437">
              <a:spcBef>
                <a:spcPct val="50000"/>
              </a:spcBef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Réservoir d’eau amovible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limiter les éclats</a:t>
            </a:r>
          </a:p>
          <a:p>
            <a:pPr defTabSz="521437"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Qualité de coupe maximale</a:t>
            </a:r>
          </a:p>
          <a:p>
            <a:pPr>
              <a:defRPr/>
            </a:pPr>
            <a:endParaRPr lang="fr-FR" sz="1200" b="1" dirty="0"/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Poignée </a:t>
            </a:r>
            <a:r>
              <a:rPr lang="fr-FR" sz="1000" b="1" cap="small" dirty="0" err="1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GripZone</a:t>
            </a: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 micro-alvéolée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Prise en main ferme et confortable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Confort d’utilisation</a:t>
            </a: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Poignée auxiliaire avant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guider parfaitement votre outil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Précision</a:t>
            </a: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Inclinaison de la semelle sans outil</a:t>
            </a: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Inclinaison de 0° à 45°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Pratique</a:t>
            </a: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fr-FR" sz="1200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Tablier en acier gradué</a:t>
            </a:r>
          </a:p>
          <a:p>
            <a:pPr>
              <a:defRPr/>
            </a:pPr>
            <a:r>
              <a:rPr lang="fr-FR" sz="900" dirty="0">
                <a:solidFill>
                  <a:srgbClr val="4D4D4C"/>
                </a:solidFill>
                <a:latin typeface="Lato" panose="020F0502020204030203" pitchFamily="34" charset="77"/>
              </a:rPr>
              <a:t>Pour plus de précision et de solidité</a:t>
            </a:r>
          </a:p>
          <a:p>
            <a:pPr>
              <a:spcAft>
                <a:spcPts val="600"/>
              </a:spcAft>
              <a:defRPr/>
            </a:pPr>
            <a:r>
              <a:rPr lang="fr-FR" sz="900" b="1" dirty="0">
                <a:solidFill>
                  <a:srgbClr val="C8D44E"/>
                </a:solidFill>
                <a:latin typeface="Lato" panose="020F0502020204030203" pitchFamily="34" charset="77"/>
              </a:rPr>
              <a:t>Robuste</a:t>
            </a:r>
          </a:p>
          <a:p>
            <a:pPr>
              <a:spcBef>
                <a:spcPts val="600"/>
              </a:spcBef>
              <a:defRPr/>
            </a:pPr>
            <a:endParaRPr lang="fr-FR" sz="1050" b="1" i="1" dirty="0">
              <a:solidFill>
                <a:srgbClr val="FF0000"/>
              </a:solidFill>
            </a:endParaRPr>
          </a:p>
        </p:txBody>
      </p:sp>
      <p:sp>
        <p:nvSpPr>
          <p:cNvPr id="44" name="Line 130">
            <a:extLst>
              <a:ext uri="{FF2B5EF4-FFF2-40B4-BE49-F238E27FC236}">
                <a16:creationId xmlns:a16="http://schemas.microsoft.com/office/drawing/2014/main" id="{F5C6A487-56C1-45DB-8CC1-DB8BA73828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9786" y="5166606"/>
            <a:ext cx="89674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45" name="Line 130">
            <a:extLst>
              <a:ext uri="{FF2B5EF4-FFF2-40B4-BE49-F238E27FC236}">
                <a16:creationId xmlns:a16="http://schemas.microsoft.com/office/drawing/2014/main" id="{FF647FC1-E56B-4E69-ACBA-F02B3E498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2191" y="3104559"/>
            <a:ext cx="0" cy="72008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B915853F-CF05-463F-A980-1C0A6D8EC487}"/>
              </a:ext>
            </a:extLst>
          </p:cNvPr>
          <p:cNvCxnSpPr/>
          <p:nvPr/>
        </p:nvCxnSpPr>
        <p:spPr>
          <a:xfrm flipV="1">
            <a:off x="2659863" y="3104557"/>
            <a:ext cx="2952328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8F07D32A-8122-400D-972E-2C11F156DB02}"/>
              </a:ext>
            </a:extLst>
          </p:cNvPr>
          <p:cNvCxnSpPr>
            <a:cxnSpLocks/>
          </p:cNvCxnSpPr>
          <p:nvPr/>
        </p:nvCxnSpPr>
        <p:spPr>
          <a:xfrm>
            <a:off x="2622917" y="2486077"/>
            <a:ext cx="378711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Line 130">
            <a:extLst>
              <a:ext uri="{FF2B5EF4-FFF2-40B4-BE49-F238E27FC236}">
                <a16:creationId xmlns:a16="http://schemas.microsoft.com/office/drawing/2014/main" id="{390F2566-B843-47B7-B30A-D67558B84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2299" y="3571290"/>
            <a:ext cx="1361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55" name="Line 130">
            <a:extLst>
              <a:ext uri="{FF2B5EF4-FFF2-40B4-BE49-F238E27FC236}">
                <a16:creationId xmlns:a16="http://schemas.microsoft.com/office/drawing/2014/main" id="{1F5BC22D-57E0-4A06-895B-694D5240C1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1092" y="6111947"/>
            <a:ext cx="1080345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448" tIns="41724" rIns="83448" bIns="4172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DDF757BC-0B77-4013-BC12-D6BF409EFE5E}"/>
              </a:ext>
            </a:extLst>
          </p:cNvPr>
          <p:cNvSpPr txBox="1"/>
          <p:nvPr/>
        </p:nvSpPr>
        <p:spPr>
          <a:xfrm>
            <a:off x="4294910" y="6585695"/>
            <a:ext cx="250305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fr-FR" sz="1000" b="1" cap="small" dirty="0">
                <a:solidFill>
                  <a:srgbClr val="4D4D4C"/>
                </a:solidFill>
                <a:latin typeface="Lato" panose="020F0502020204030203" pitchFamily="34" charset="77"/>
                <a:cs typeface="Arial" charset="0"/>
              </a:rPr>
              <a:t>Parfaite pour la coupe de céramique, granite, marbre et béton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FB048E6-9B79-4878-B988-B2E47C179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6664" y="6738953"/>
            <a:ext cx="701101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38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CB3F9FE8EF943B77F5716443355B7" ma:contentTypeVersion="20" ma:contentTypeDescription="Create a new document." ma:contentTypeScope="" ma:versionID="acbbd670c430ab2e077a8868e7b89412">
  <xsd:schema xmlns:xsd="http://www.w3.org/2001/XMLSchema" xmlns:xs="http://www.w3.org/2001/XMLSchema" xmlns:p="http://schemas.microsoft.com/office/2006/metadata/properties" xmlns:ns2="b4e89af9-64e5-4128-948f-47a91b8aa5b5" xmlns:ns3="http://schemas.microsoft.com/sharepoint/v3/fields" xmlns:ns4="a8e189ab-abfc-4b4a-a3ce-ec378c317818" targetNamespace="http://schemas.microsoft.com/office/2006/metadata/properties" ma:root="true" ma:fieldsID="f080756c48bcc5b14f9da175cd8a0e3f" ns2:_="" ns3:_="" ns4:_="">
    <xsd:import namespace="b4e89af9-64e5-4128-948f-47a91b8aa5b5"/>
    <xsd:import namespace="http://schemas.microsoft.com/sharepoint/v3/fields"/>
    <xsd:import namespace="a8e189ab-abfc-4b4a-a3ce-ec378c317818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Marque" minOccurs="0"/>
                <xsd:element ref="ns2:Period" minOccurs="0"/>
                <xsd:element ref="ns2:Year" minOccurs="0"/>
                <xsd:element ref="ns3:_Vers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SOMMAIRE" minOccurs="0"/>
                <xsd:element ref="ns4:lcf76f155ced4ddcb4097134ff3c332f" minOccurs="0"/>
                <xsd:element ref="ns2:TaxCatchAll" minOccurs="0"/>
                <xsd:element ref="ns2:SharedWithUsers" minOccurs="0"/>
                <xsd:element ref="ns2:SharedWithDetail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89af9-64e5-4128-948f-47a91b8aa5b5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nillable="true" ma:displayName="Document Type" ma:list="{bd1a9dd4-e05c-4460-a3eb-1e4f6db526f8}" ma:internalName="Document_x0020_Type" ma:showField="field_1" ma:web="b4e89af9-64e5-4128-948f-47a91b8aa5b5">
      <xsd:simpleType>
        <xsd:restriction base="dms:Lookup"/>
      </xsd:simpleType>
    </xsd:element>
    <xsd:element name="Marque" ma:index="9" nillable="true" ma:displayName="Marque" ma:list="{bd1a9dd4-e05c-4460-a3eb-1e4f6db526f8}" ma:internalName="Marque" ma:showField="field_2" ma:web="b4e89af9-64e5-4128-948f-47a91b8aa5b5">
      <xsd:simpleType>
        <xsd:restriction base="dms:Lookup"/>
      </xsd:simpleType>
    </xsd:element>
    <xsd:element name="Period" ma:index="10" nillable="true" ma:displayName="Period" ma:list="{bd1a9dd4-e05c-4460-a3eb-1e4f6db526f8}" ma:internalName="Period" ma:showField="field_3" ma:web="b4e89af9-64e5-4128-948f-47a91b8aa5b5">
      <xsd:simpleType>
        <xsd:restriction base="dms:Lookup"/>
      </xsd:simpleType>
    </xsd:element>
    <xsd:element name="Year" ma:index="11" nillable="true" ma:displayName="Year" ma:list="{bd1a9dd4-e05c-4460-a3eb-1e4f6db526f8}" ma:internalName="Year" ma:showField="Title" ma:web="b4e89af9-64e5-4128-948f-47a91b8aa5b5">
      <xsd:simpleType>
        <xsd:restriction base="dms:Lookup"/>
      </xsd:simpleType>
    </xsd:element>
    <xsd:element name="TaxCatchAll" ma:index="24" nillable="true" ma:displayName="Taxonomy Catch All Column" ma:hidden="true" ma:list="{e706b7be-18ed-41d3-8ba8-7039129fdf60}" ma:internalName="TaxCatchAll" ma:showField="CatchAllData" ma:web="b4e89af9-64e5-4128-948f-47a91b8aa5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2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189ab-abfc-4b4a-a3ce-ec378c3178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SOMMAIRE" ma:index="21" nillable="true" ma:displayName="SOMMAIRE" ma:format="Dropdown" ma:internalName="SOMMAIR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2c2b515-6a25-4cc0-9dca-5495da4c84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Document_x0020_Type xmlns="b4e89af9-64e5-4128-948f-47a91b8aa5b5" xsi:nil="true"/>
    <TaxCatchAll xmlns="b4e89af9-64e5-4128-948f-47a91b8aa5b5" xsi:nil="true"/>
    <Year xmlns="b4e89af9-64e5-4128-948f-47a91b8aa5b5" xsi:nil="true"/>
    <Marque xmlns="b4e89af9-64e5-4128-948f-47a91b8aa5b5" xsi:nil="true"/>
    <Period xmlns="b4e89af9-64e5-4128-948f-47a91b8aa5b5" xsi:nil="true"/>
    <SOMMAIRE xmlns="a8e189ab-abfc-4b4a-a3ce-ec378c317818" xsi:nil="true"/>
    <lcf76f155ced4ddcb4097134ff3c332f xmlns="a8e189ab-abfc-4b4a-a3ce-ec378c3178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AF0A34-5D12-4B67-8624-CFD5C14FB715}"/>
</file>

<file path=customXml/itemProps2.xml><?xml version="1.0" encoding="utf-8"?>
<ds:datastoreItem xmlns:ds="http://schemas.openxmlformats.org/officeDocument/2006/customXml" ds:itemID="{116D6CE2-D8AD-4C9B-A8FC-B66E421D3CBE}"/>
</file>

<file path=customXml/itemProps3.xml><?xml version="1.0" encoding="utf-8"?>
<ds:datastoreItem xmlns:ds="http://schemas.openxmlformats.org/officeDocument/2006/customXml" ds:itemID="{B51DA427-FFBE-4E4E-A040-2BE3E4F10A8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175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 FELAHI</dc:creator>
  <cp:lastModifiedBy>Houda FELAHI</cp:lastModifiedBy>
  <cp:revision>1</cp:revision>
  <dcterms:created xsi:type="dcterms:W3CDTF">2022-05-25T14:06:02Z</dcterms:created>
  <dcterms:modified xsi:type="dcterms:W3CDTF">2022-05-25T14:17:59Z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0x0101004B8CB3F9FE8EF943B77F5716443355B7</vt:lpwstr>
  </property>
</Properties>
</file>