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4E"/>
    <a:srgbClr val="32352D"/>
    <a:srgbClr val="4D4D4C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63" autoAdjust="0"/>
    <p:restoredTop sz="95782"/>
  </p:normalViewPr>
  <p:slideViewPr>
    <p:cSldViewPr snapToGrid="0" snapToObjects="1" showGuides="1">
      <p:cViewPr varScale="1">
        <p:scale>
          <a:sx n="75" d="100"/>
          <a:sy n="75" d="100"/>
        </p:scale>
        <p:origin x="1834" y="53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17" Type="http://schemas.microsoft.com/office/2007/relationships/hdphoto" Target="../media/hdphoto2.wdp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jpeg"/><Relationship Id="rId10" Type="http://schemas.openxmlformats.org/officeDocument/2006/relationships/image" Target="../media/image20.png"/><Relationship Id="rId19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78344D-1E2E-4B79-A2D4-575D504F9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93" y="2461106"/>
            <a:ext cx="2986556" cy="3495090"/>
          </a:xfrm>
          <a:prstGeom prst="rect">
            <a:avLst/>
          </a:prstGeom>
        </p:spPr>
      </p:pic>
      <p:sp>
        <p:nvSpPr>
          <p:cNvPr id="33" name="ZoneTexte 142">
            <a:extLst>
              <a:ext uri="{FF2B5EF4-FFF2-40B4-BE49-F238E27FC236}">
                <a16:creationId xmlns:a16="http://schemas.microsoft.com/office/drawing/2014/main" id="{44203418-1C53-4BCB-93F5-A50AE34FBC4D}"/>
              </a:ext>
            </a:extLst>
          </p:cNvPr>
          <p:cNvSpPr txBox="1"/>
          <p:nvPr/>
        </p:nvSpPr>
        <p:spPr>
          <a:xfrm>
            <a:off x="140295" y="2319853"/>
            <a:ext cx="256372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2 vitesses mécaniques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s’adapter à tous types de travaux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Polyvalente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Mandrin 13 mm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autoserrant</a:t>
            </a:r>
            <a:endParaRPr lang="fr-FR" sz="1000" b="1" cap="small" dirty="0">
              <a:solidFill>
                <a:srgbClr val="4D4D4C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effectuer tous types de perçages, même de gros diamètre. Changement rapide des accessoires à 1 main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Efficacité</a:t>
            </a: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ts val="600"/>
              </a:spcBef>
              <a:defRPr/>
            </a:pPr>
            <a:r>
              <a:rPr lang="fr-FR" altLang="ja-JP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24 positions de couple</a:t>
            </a:r>
          </a:p>
          <a:p>
            <a:pPr>
              <a:defRPr/>
            </a:pPr>
            <a:r>
              <a:rPr lang="fr-FR" altLang="ja-JP" sz="900" dirty="0">
                <a:solidFill>
                  <a:srgbClr val="4D4D4C"/>
                </a:solidFill>
                <a:latin typeface="Lato" panose="020F0502020204030203" pitchFamily="34" charset="77"/>
              </a:rPr>
              <a:t>Pour un réglage rapide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Variateur de vitesse à la gâchette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s’adapter à votre rythme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Eclairage LED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meilleure visibilité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3802013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RDD18-2C415S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5133005612)</a:t>
            </a:r>
          </a:p>
          <a:p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Perceuse-visseuse 18V ONE+™</a:t>
            </a:r>
            <a:endParaRPr lang="fr-FR" altLang="en-US" sz="1200" b="1" baseline="30000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Couple max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52 Nm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Vitesses à vide :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V1 : 450 tr/min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V2 : 1750 tr/min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Capacités de perçage :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Bois : 38 m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Métal : 13 mm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Poids (sans batterie)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1,1 kg</a:t>
            </a:r>
            <a:endParaRPr lang="fr-FR" sz="900" b="1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 : ryobitools.fr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</a:t>
              </a:r>
              <a:r>
                <a:rPr kumimoji="0" lang="fr-FR" sz="10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sp>
        <p:nvSpPr>
          <p:cNvPr id="89" name="Rectangle 16">
            <a:extLst>
              <a:ext uri="{FF2B5EF4-FFF2-40B4-BE49-F238E27FC236}">
                <a16:creationId xmlns:a16="http://schemas.microsoft.com/office/drawing/2014/main" id="{23ADDF4F-8F9F-477A-9BD8-A92E3E44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200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43" name="Text Box 45">
            <a:extLst>
              <a:ext uri="{FF2B5EF4-FFF2-40B4-BE49-F238E27FC236}">
                <a16:creationId xmlns:a16="http://schemas.microsoft.com/office/drawing/2014/main" id="{A9366DDD-E300-4AB5-9339-04826AF0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498" y="5961945"/>
            <a:ext cx="3714455" cy="20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33" tIns="47323" rIns="94433" bIns="47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87015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Perçage de gros diamètre, perçage acier</a:t>
            </a:r>
          </a:p>
        </p:txBody>
      </p:sp>
      <p:pic>
        <p:nvPicPr>
          <p:cNvPr id="35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D507D00F-2AF0-427E-9D83-3424EC6D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47136" y="3440265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9">
            <a:extLst>
              <a:ext uri="{FF2B5EF4-FFF2-40B4-BE49-F238E27FC236}">
                <a16:creationId xmlns:a16="http://schemas.microsoft.com/office/drawing/2014/main" id="{12131942-A342-44A0-AE11-10784FC2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3953062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 EN SAC AVEC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3A0051-8EB7-4FF5-B4BF-ABC272A90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362" y="6624886"/>
            <a:ext cx="1692000" cy="748673"/>
          </a:xfrm>
          <a:prstGeom prst="rect">
            <a:avLst/>
          </a:prstGeom>
        </p:spPr>
      </p:pic>
      <p:sp>
        <p:nvSpPr>
          <p:cNvPr id="37" name="Line 10">
            <a:extLst>
              <a:ext uri="{FF2B5EF4-FFF2-40B4-BE49-F238E27FC236}">
                <a16:creationId xmlns:a16="http://schemas.microsoft.com/office/drawing/2014/main" id="{844EA4F1-6999-4CB4-8BDC-2BCF60DC8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4185169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93265CDD-513C-404F-BCC8-35A90120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199250"/>
            <a:ext cx="26678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batterie Lithium+ 18V 4,0 Ah</a:t>
            </a:r>
          </a:p>
          <a:p>
            <a:pPr marL="8890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batterie Lithium+ 18V 1,5 Ah</a:t>
            </a:r>
          </a:p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chargeur rapide</a:t>
            </a:r>
          </a:p>
        </p:txBody>
      </p:sp>
      <p:cxnSp>
        <p:nvCxnSpPr>
          <p:cNvPr id="57" name="Straight Connector 42">
            <a:extLst>
              <a:ext uri="{FF2B5EF4-FFF2-40B4-BE49-F238E27FC236}">
                <a16:creationId xmlns:a16="http://schemas.microsoft.com/office/drawing/2014/main" id="{8884906E-B511-4CC7-935B-0407D7359B7E}"/>
              </a:ext>
            </a:extLst>
          </p:cNvPr>
          <p:cNvCxnSpPr>
            <a:cxnSpLocks/>
          </p:cNvCxnSpPr>
          <p:nvPr/>
        </p:nvCxnSpPr>
        <p:spPr>
          <a:xfrm>
            <a:off x="1957742" y="2964804"/>
            <a:ext cx="864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0B744788-FEF0-46F6-B040-7FEC1FA22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534" y="1774533"/>
            <a:ext cx="707265" cy="944788"/>
          </a:xfrm>
          <a:prstGeom prst="rect">
            <a:avLst/>
          </a:prstGeom>
        </p:spPr>
      </p:pic>
      <p:sp>
        <p:nvSpPr>
          <p:cNvPr id="32" name="ZoneTexte 142">
            <a:extLst>
              <a:ext uri="{FF2B5EF4-FFF2-40B4-BE49-F238E27FC236}">
                <a16:creationId xmlns:a16="http://schemas.microsoft.com/office/drawing/2014/main" id="{B00A8E03-9B62-4807-9A5C-B035640AFF5F}"/>
              </a:ext>
            </a:extLst>
          </p:cNvPr>
          <p:cNvSpPr txBox="1"/>
          <p:nvPr/>
        </p:nvSpPr>
        <p:spPr>
          <a:xfrm>
            <a:off x="5579405" y="3469839"/>
            <a:ext cx="25009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Inverseur de rotation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Vissez et dévissez en un tour de main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Poignée profilée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GripZone</a:t>
            </a:r>
            <a:r>
              <a:rPr lang="fr-FR" sz="1000" b="1" cap="small" baseline="30000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TM</a:t>
            </a:r>
            <a:br>
              <a:rPr lang="fr-FR" sz="1000" b="1" cap="small" baseline="30000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</a:b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micro-alvéolée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prise en main plus ferme et plus confortable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</p:txBody>
      </p:sp>
      <p:cxnSp>
        <p:nvCxnSpPr>
          <p:cNvPr id="34" name="Straight Connector 42">
            <a:extLst>
              <a:ext uri="{FF2B5EF4-FFF2-40B4-BE49-F238E27FC236}">
                <a16:creationId xmlns:a16="http://schemas.microsoft.com/office/drawing/2014/main" id="{98CD65C2-C06E-47D1-99BC-F0F5F612E8D8}"/>
              </a:ext>
            </a:extLst>
          </p:cNvPr>
          <p:cNvCxnSpPr>
            <a:cxnSpLocks/>
          </p:cNvCxnSpPr>
          <p:nvPr/>
        </p:nvCxnSpPr>
        <p:spPr>
          <a:xfrm>
            <a:off x="2317742" y="4225653"/>
            <a:ext cx="1783238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2">
            <a:extLst>
              <a:ext uri="{FF2B5EF4-FFF2-40B4-BE49-F238E27FC236}">
                <a16:creationId xmlns:a16="http://schemas.microsoft.com/office/drawing/2014/main" id="{7A6093A6-AD5E-43E7-9972-2097163ADE5F}"/>
              </a:ext>
            </a:extLst>
          </p:cNvPr>
          <p:cNvCxnSpPr>
            <a:cxnSpLocks/>
          </p:cNvCxnSpPr>
          <p:nvPr/>
        </p:nvCxnSpPr>
        <p:spPr>
          <a:xfrm flipV="1">
            <a:off x="4100980" y="4143375"/>
            <a:ext cx="0" cy="85891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2">
            <a:extLst>
              <a:ext uri="{FF2B5EF4-FFF2-40B4-BE49-F238E27FC236}">
                <a16:creationId xmlns:a16="http://schemas.microsoft.com/office/drawing/2014/main" id="{49960B50-DFEA-43D2-AFFB-A2501368BD0A}"/>
              </a:ext>
            </a:extLst>
          </p:cNvPr>
          <p:cNvCxnSpPr>
            <a:cxnSpLocks/>
          </p:cNvCxnSpPr>
          <p:nvPr/>
        </p:nvCxnSpPr>
        <p:spPr>
          <a:xfrm>
            <a:off x="1290447" y="4726602"/>
            <a:ext cx="2772000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B18A61BF-31BB-43E4-86E1-1A690AC6A6D1}"/>
              </a:ext>
            </a:extLst>
          </p:cNvPr>
          <p:cNvCxnSpPr>
            <a:cxnSpLocks/>
          </p:cNvCxnSpPr>
          <p:nvPr/>
        </p:nvCxnSpPr>
        <p:spPr>
          <a:xfrm flipH="1">
            <a:off x="4059920" y="4726602"/>
            <a:ext cx="0" cy="595206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2">
            <a:extLst>
              <a:ext uri="{FF2B5EF4-FFF2-40B4-BE49-F238E27FC236}">
                <a16:creationId xmlns:a16="http://schemas.microsoft.com/office/drawing/2014/main" id="{53792162-AC76-45B9-A995-385F13F329FB}"/>
              </a:ext>
            </a:extLst>
          </p:cNvPr>
          <p:cNvCxnSpPr>
            <a:cxnSpLocks/>
          </p:cNvCxnSpPr>
          <p:nvPr/>
        </p:nvCxnSpPr>
        <p:spPr>
          <a:xfrm flipH="1">
            <a:off x="4834128" y="3590439"/>
            <a:ext cx="750072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2">
            <a:extLst>
              <a:ext uri="{FF2B5EF4-FFF2-40B4-BE49-F238E27FC236}">
                <a16:creationId xmlns:a16="http://schemas.microsoft.com/office/drawing/2014/main" id="{7A96C14F-A327-4BD2-ADCA-077E46EDB628}"/>
              </a:ext>
            </a:extLst>
          </p:cNvPr>
          <p:cNvCxnSpPr>
            <a:cxnSpLocks/>
          </p:cNvCxnSpPr>
          <p:nvPr/>
        </p:nvCxnSpPr>
        <p:spPr>
          <a:xfrm flipH="1">
            <a:off x="5102352" y="4102494"/>
            <a:ext cx="456198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2">
            <a:extLst>
              <a:ext uri="{FF2B5EF4-FFF2-40B4-BE49-F238E27FC236}">
                <a16:creationId xmlns:a16="http://schemas.microsoft.com/office/drawing/2014/main" id="{A1D09368-971A-4452-9472-81FF8DB185B3}"/>
              </a:ext>
            </a:extLst>
          </p:cNvPr>
          <p:cNvCxnSpPr>
            <a:cxnSpLocks/>
          </p:cNvCxnSpPr>
          <p:nvPr/>
        </p:nvCxnSpPr>
        <p:spPr>
          <a:xfrm flipV="1">
            <a:off x="3801639" y="3590439"/>
            <a:ext cx="0" cy="135828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2">
            <a:extLst>
              <a:ext uri="{FF2B5EF4-FFF2-40B4-BE49-F238E27FC236}">
                <a16:creationId xmlns:a16="http://schemas.microsoft.com/office/drawing/2014/main" id="{7F5C8E3C-E3F5-465E-BAF4-AFE771C37946}"/>
              </a:ext>
            </a:extLst>
          </p:cNvPr>
          <p:cNvCxnSpPr>
            <a:cxnSpLocks/>
          </p:cNvCxnSpPr>
          <p:nvPr/>
        </p:nvCxnSpPr>
        <p:spPr>
          <a:xfrm>
            <a:off x="1781175" y="3722653"/>
            <a:ext cx="2020464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2">
            <a:extLst>
              <a:ext uri="{FF2B5EF4-FFF2-40B4-BE49-F238E27FC236}">
                <a16:creationId xmlns:a16="http://schemas.microsoft.com/office/drawing/2014/main" id="{A5A80B4D-40CE-477C-BACE-FA775383DC54}"/>
              </a:ext>
            </a:extLst>
          </p:cNvPr>
          <p:cNvCxnSpPr>
            <a:cxnSpLocks/>
          </p:cNvCxnSpPr>
          <p:nvPr/>
        </p:nvCxnSpPr>
        <p:spPr>
          <a:xfrm>
            <a:off x="1693792" y="2461106"/>
            <a:ext cx="2870738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F0F4EE5-392C-4DAB-99BF-BC9F9CCC4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363" y="6156152"/>
            <a:ext cx="2015346" cy="1339774"/>
          </a:xfrm>
          <a:prstGeom prst="rect">
            <a:avLst/>
          </a:prstGeom>
        </p:spPr>
      </p:pic>
      <p:pic>
        <p:nvPicPr>
          <p:cNvPr id="52" name="Picture 15">
            <a:extLst>
              <a:ext uri="{FF2B5EF4-FFF2-40B4-BE49-F238E27FC236}">
                <a16:creationId xmlns:a16="http://schemas.microsoft.com/office/drawing/2014/main" id="{2EE6B818-3EE2-4A56-A64B-A304211B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F0A02"/>
              </a:clrFrom>
              <a:clrTo>
                <a:srgbClr val="0F0A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43" y="945797"/>
            <a:ext cx="555044" cy="2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2F250C9-0BAD-4F99-82B1-5DA98EF8E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038" y="5160250"/>
            <a:ext cx="1554604" cy="119489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F2F4CF12-9E35-43D9-91BA-A87CBC7148E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741" y="5110142"/>
            <a:ext cx="1486736" cy="1378580"/>
          </a:xfrm>
          <a:prstGeom prst="rect">
            <a:avLst/>
          </a:prstGeom>
        </p:spPr>
      </p:pic>
      <p:pic>
        <p:nvPicPr>
          <p:cNvPr id="56" name="Picture 2" descr="C:\Users\laure.misuriello\Downloads\RC18120--Hero_1.jpg">
            <a:extLst>
              <a:ext uri="{FF2B5EF4-FFF2-40B4-BE49-F238E27FC236}">
                <a16:creationId xmlns:a16="http://schemas.microsoft.com/office/drawing/2014/main" id="{3D963251-DCB9-4713-BFF2-A4038581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36" y="6497764"/>
            <a:ext cx="1219916" cy="1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9" descr="C:\Users\laure.misuriello\Downloads\R18PDBL-LL50S--Hero_1.jpg">
            <a:extLst>
              <a:ext uri="{FF2B5EF4-FFF2-40B4-BE49-F238E27FC236}">
                <a16:creationId xmlns:a16="http://schemas.microsoft.com/office/drawing/2014/main" id="{46DFC0F5-2F29-45EE-AAAE-F9AFADC56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07" b="64300" l="4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7" t="3710" b="37456"/>
          <a:stretch/>
        </p:blipFill>
        <p:spPr bwMode="auto">
          <a:xfrm>
            <a:off x="6889427" y="6282406"/>
            <a:ext cx="1068845" cy="12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8E63B23D-F050-4514-A0F4-526C44BCEB69}"/>
              </a:ext>
            </a:extLst>
          </p:cNvPr>
          <p:cNvGrpSpPr/>
          <p:nvPr/>
        </p:nvGrpSpPr>
        <p:grpSpPr>
          <a:xfrm>
            <a:off x="60642" y="5153280"/>
            <a:ext cx="1876545" cy="949429"/>
            <a:chOff x="4608384" y="6203189"/>
            <a:chExt cx="1876545" cy="949429"/>
          </a:xfrm>
        </p:grpSpPr>
        <p:pic>
          <p:nvPicPr>
            <p:cNvPr id="58" name="Picture 4" descr="C:\Users\laure.misuriello\Downloads\Lithium+_18V--Logo_1.jpg">
              <a:extLst>
                <a:ext uri="{FF2B5EF4-FFF2-40B4-BE49-F238E27FC236}">
                  <a16:creationId xmlns:a16="http://schemas.microsoft.com/office/drawing/2014/main" id="{89103925-D5AC-474F-87C1-178F04D39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340" y="6203189"/>
              <a:ext cx="1509589" cy="575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laure.misuriello\Pictures\Logos &amp; Pictos\RB18L40--Logo_1.jpg">
              <a:extLst>
                <a:ext uri="{FF2B5EF4-FFF2-40B4-BE49-F238E27FC236}">
                  <a16:creationId xmlns:a16="http://schemas.microsoft.com/office/drawing/2014/main" id="{0921BDE4-A9EF-4DD0-B1A1-BB8053293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677" b="97312" l="0" r="98700">
                          <a14:foregroundMark x1="19700" y1="44624" x2="25300" y2="54839"/>
                          <a14:foregroundMark x1="31700" y1="27151" x2="33900" y2="62097"/>
                          <a14:foregroundMark x1="41400" y1="75538" x2="44700" y2="82527"/>
                          <a14:foregroundMark x1="53800" y1="50000" x2="55200" y2="65323"/>
                          <a14:foregroundMark x1="61000" y1="51882" x2="61000" y2="51882"/>
                          <a14:foregroundMark x1="62800" y1="36022" x2="73800" y2="45161"/>
                          <a14:foregroundMark x1="78800" y1="74462" x2="83100" y2="79032"/>
                          <a14:foregroundMark x1="88800" y1="73387" x2="93400" y2="782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925" y="6504304"/>
              <a:ext cx="895436" cy="33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5" descr="C:\Users\laure.misuriello\Downloads\RB18L15--Logo_1.jpg">
              <a:extLst>
                <a:ext uri="{FF2B5EF4-FFF2-40B4-BE49-F238E27FC236}">
                  <a16:creationId xmlns:a16="http://schemas.microsoft.com/office/drawing/2014/main" id="{138D9BDF-661A-4B7E-820A-13713FF6E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23800" y1="27681" x2="27100" y2="55112"/>
                          <a14:foregroundMark x1="30400" y1="22195" x2="26000" y2="66334"/>
                          <a14:foregroundMark x1="31500" y1="82793" x2="51300" y2="66334"/>
                          <a14:foregroundMark x1="55700" y1="38653" x2="55700" y2="63591"/>
                          <a14:foregroundMark x1="54600" y1="38653" x2="59000" y2="69077"/>
                          <a14:foregroundMark x1="50200" y1="44140" x2="73300" y2="35910"/>
                          <a14:foregroundMark x1="47600" y1="37406" x2="47900" y2="42145"/>
                          <a14:foregroundMark x1="50000" y1="28928" x2="67500" y2="32170"/>
                          <a14:foregroundMark x1="60200" y1="52618" x2="68100" y2="65087"/>
                          <a14:foregroundMark x1="70000" y1="74813" x2="87100" y2="72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774" y="6820049"/>
              <a:ext cx="829349" cy="332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E371F59-5EDB-49DD-B5B6-DEBAA6CE4288}"/>
                </a:ext>
              </a:extLst>
            </p:cNvPr>
            <p:cNvSpPr txBox="1"/>
            <p:nvPr/>
          </p:nvSpPr>
          <p:spPr>
            <a:xfrm>
              <a:off x="4608384" y="6624886"/>
              <a:ext cx="299173" cy="40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C6D44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eate a new document." ma:contentTypeScope="" ma:versionID="acbbd670c430ab2e077a8868e7b89412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f080756c48bcc5b14f9da175cd8a0e3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743A7CED-5B9C-4BDD-80A1-AF082DB112CF}"/>
</file>

<file path=customXml/itemProps2.xml><?xml version="1.0" encoding="utf-8"?>
<ds:datastoreItem xmlns:ds="http://schemas.openxmlformats.org/officeDocument/2006/customXml" ds:itemID="{CDBDBDFF-3536-415B-91C3-8B68AB8D5C6B}"/>
</file>

<file path=customXml/itemProps3.xml><?xml version="1.0" encoding="utf-8"?>
<ds:datastoreItem xmlns:ds="http://schemas.openxmlformats.org/officeDocument/2006/customXml" ds:itemID="{7F002F02-96C3-4A01-A245-404FCDDEB8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236</Words>
  <Application>Microsoft Office PowerPoint</Application>
  <PresentationFormat>Personnalisé</PresentationFormat>
  <Paragraphs>46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103</cp:revision>
  <dcterms:created xsi:type="dcterms:W3CDTF">2020-07-22T15:12:40Z</dcterms:created>
  <dcterms:modified xsi:type="dcterms:W3CDTF">2022-01-06T17:28:15Z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</Properties>
</file>