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C"/>
    <a:srgbClr val="C6D44E"/>
    <a:srgbClr val="32352D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5782"/>
  </p:normalViewPr>
  <p:slideViewPr>
    <p:cSldViewPr snapToGrid="0" snapToObjects="1" showGuides="1">
      <p:cViewPr varScale="1">
        <p:scale>
          <a:sx n="58" d="100"/>
          <a:sy n="58" d="100"/>
        </p:scale>
        <p:origin x="1436" y="40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outil, perceuse électrique, vert, jaune&#10;&#10;Description générée automatiquement">
            <a:extLst>
              <a:ext uri="{FF2B5EF4-FFF2-40B4-BE49-F238E27FC236}">
                <a16:creationId xmlns:a16="http://schemas.microsoft.com/office/drawing/2014/main" id="{A20867AF-EF40-48C3-B623-CD3ADEFEC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540" y="2148023"/>
            <a:ext cx="2516880" cy="4067097"/>
          </a:xfrm>
          <a:prstGeom prst="rect">
            <a:avLst/>
          </a:prstGeom>
        </p:spPr>
      </p:pic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5335869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RIW18-0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5133005501)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Boulonneuse à chocs 3 modes 18V ONE+™ </a:t>
            </a:r>
          </a:p>
          <a:p>
            <a:r>
              <a: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Vendue sans batterie ni chargeur </a:t>
            </a:r>
          </a:p>
        </p:txBody>
      </p:sp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Couple max : 6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00 Nm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Vitesses à vide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2600 tr/min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Fréquence de frappe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0 – 2900 </a:t>
            </a:r>
            <a:r>
              <a:rPr lang="fr-FR" sz="900" dirty="0" err="1">
                <a:solidFill>
                  <a:prstClr val="white"/>
                </a:solidFill>
                <a:latin typeface="Lato" panose="020F0502020204030203" pitchFamily="34" charset="77"/>
              </a:rPr>
              <a:t>cp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/min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Fixation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carré 1/2’’ – 13 mm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(sans batterie)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1,0 kg</a:t>
            </a: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 : ryobitools.fr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pic>
        <p:nvPicPr>
          <p:cNvPr id="55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D4F55AFA-7CDA-4366-A945-581645C1A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9261" y="3526407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9">
            <a:extLst>
              <a:ext uri="{FF2B5EF4-FFF2-40B4-BE49-F238E27FC236}">
                <a16:creationId xmlns:a16="http://schemas.microsoft.com/office/drawing/2014/main" id="{4D0178DC-8E28-4290-9874-CB5F10B9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4129896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 AVEC</a:t>
            </a:r>
          </a:p>
        </p:txBody>
      </p:sp>
      <p:sp>
        <p:nvSpPr>
          <p:cNvPr id="59" name="Line 10">
            <a:extLst>
              <a:ext uri="{FF2B5EF4-FFF2-40B4-BE49-F238E27FC236}">
                <a16:creationId xmlns:a16="http://schemas.microsoft.com/office/drawing/2014/main" id="{DB6A65A4-A088-43C6-AF61-955971A4A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362003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60" name="Text Box 9">
            <a:extLst>
              <a:ext uri="{FF2B5EF4-FFF2-40B4-BE49-F238E27FC236}">
                <a16:creationId xmlns:a16="http://schemas.microsoft.com/office/drawing/2014/main" id="{ABC94C6C-0523-442F-BE98-9ED23B0D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376084"/>
            <a:ext cx="2667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adaptateur hexagonal ¼’’</a:t>
            </a: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5999E3DF-E1A8-4FCE-B17D-F1ED05865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1" algn="l"/>
                <a:tab pos="4033865" algn="l"/>
              </a:tabLst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D302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Concept 18V ONE+™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Une batterie pour plus de 200 outils de bricolage, jardinage et bien plus encore...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38" name="Text Box 45">
            <a:extLst>
              <a:ext uri="{FF2B5EF4-FFF2-40B4-BE49-F238E27FC236}">
                <a16:creationId xmlns:a16="http://schemas.microsoft.com/office/drawing/2014/main" id="{82044BA7-0405-485E-9091-18068AC3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560" y="5932333"/>
            <a:ext cx="3328116" cy="30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33" tIns="47323" rIns="94433" bIns="47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87015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Fixation de roues, applications automobiles, travaux de construction</a:t>
            </a:r>
          </a:p>
        </p:txBody>
      </p:sp>
      <p:sp>
        <p:nvSpPr>
          <p:cNvPr id="44" name="ZoneTexte 142">
            <a:extLst>
              <a:ext uri="{FF2B5EF4-FFF2-40B4-BE49-F238E27FC236}">
                <a16:creationId xmlns:a16="http://schemas.microsoft.com/office/drawing/2014/main" id="{550EA43B-A13A-47D5-9117-EC7233004C2C}"/>
              </a:ext>
            </a:extLst>
          </p:cNvPr>
          <p:cNvSpPr txBox="1"/>
          <p:nvPr/>
        </p:nvSpPr>
        <p:spPr>
          <a:xfrm>
            <a:off x="140294" y="2719321"/>
            <a:ext cx="361222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Fixation carrée ½’’ avec bague de friction</a:t>
            </a:r>
            <a:b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</a:b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et adaptateur hexagonal ¼’’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passer en mode visseuse à chocs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Polyvalence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Triple éclairage LED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meilleure visibilité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Variateur de vitesse texturé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s’adapter à votre rythme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3 modes pour différentes applications</a:t>
            </a:r>
          </a:p>
          <a:p>
            <a:pPr>
              <a:defRPr/>
            </a:pPr>
            <a:r>
              <a:rPr lang="fr-FR" sz="900" b="1" dirty="0">
                <a:solidFill>
                  <a:srgbClr val="4D4D4C"/>
                </a:solidFill>
                <a:latin typeface="Lato" panose="020F0502020204030203" pitchFamily="34" charset="77"/>
              </a:rPr>
              <a:t>Mode 1 - 180 Nm </a:t>
            </a:r>
            <a:endParaRPr lang="fr-FR" sz="900" dirty="0">
              <a:solidFill>
                <a:srgbClr val="4D4D4C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sz="900" b="1" dirty="0">
                <a:solidFill>
                  <a:srgbClr val="4D4D4C"/>
                </a:solidFill>
                <a:latin typeface="Lato" panose="020F0502020204030203" pitchFamily="34" charset="77"/>
              </a:rPr>
              <a:t>Mode 2 - 260 Nm </a:t>
            </a:r>
          </a:p>
          <a:p>
            <a:pPr>
              <a:defRPr/>
            </a:pPr>
            <a:r>
              <a:rPr lang="fr-FR" sz="900" b="1" dirty="0">
                <a:solidFill>
                  <a:srgbClr val="4D4D4C"/>
                </a:solidFill>
                <a:latin typeface="Lato" panose="020F0502020204030203" pitchFamily="34" charset="77"/>
              </a:rPr>
              <a:t>Mode 3 – 600 Nm</a:t>
            </a:r>
            <a:endParaRPr lang="fr-FR" sz="900" dirty="0">
              <a:solidFill>
                <a:srgbClr val="4D4D4C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Polyvalence</a:t>
            </a:r>
            <a:endParaRPr lang="fr-FR" sz="900" i="1" dirty="0">
              <a:solidFill>
                <a:srgbClr val="4D4D4C"/>
              </a:solidFill>
              <a:latin typeface="Lato" panose="020F0502020204030203" pitchFamily="34" charset="77"/>
            </a:endParaRPr>
          </a:p>
          <a:p>
            <a:pPr>
              <a:defRPr/>
            </a:pPr>
            <a:endParaRPr lang="fr-FR" altLang="fr-FR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C3B082E8-798F-41CB-A217-3CC1D99F3C72}"/>
              </a:ext>
            </a:extLst>
          </p:cNvPr>
          <p:cNvCxnSpPr>
            <a:cxnSpLocks/>
          </p:cNvCxnSpPr>
          <p:nvPr/>
        </p:nvCxnSpPr>
        <p:spPr>
          <a:xfrm>
            <a:off x="2558359" y="4528211"/>
            <a:ext cx="1129437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2">
            <a:extLst>
              <a:ext uri="{FF2B5EF4-FFF2-40B4-BE49-F238E27FC236}">
                <a16:creationId xmlns:a16="http://schemas.microsoft.com/office/drawing/2014/main" id="{5469C49C-8F7E-418C-9460-8DCAFE961156}"/>
              </a:ext>
            </a:extLst>
          </p:cNvPr>
          <p:cNvCxnSpPr>
            <a:cxnSpLocks/>
          </p:cNvCxnSpPr>
          <p:nvPr/>
        </p:nvCxnSpPr>
        <p:spPr>
          <a:xfrm>
            <a:off x="2681681" y="2866953"/>
            <a:ext cx="189119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42">
            <a:extLst>
              <a:ext uri="{FF2B5EF4-FFF2-40B4-BE49-F238E27FC236}">
                <a16:creationId xmlns:a16="http://schemas.microsoft.com/office/drawing/2014/main" id="{93094A43-B82A-4827-99E9-B3F47482DB8E}"/>
              </a:ext>
            </a:extLst>
          </p:cNvPr>
          <p:cNvCxnSpPr>
            <a:cxnSpLocks/>
          </p:cNvCxnSpPr>
          <p:nvPr/>
        </p:nvCxnSpPr>
        <p:spPr>
          <a:xfrm flipH="1">
            <a:off x="3687651" y="4528213"/>
            <a:ext cx="146" cy="926703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42">
            <a:extLst>
              <a:ext uri="{FF2B5EF4-FFF2-40B4-BE49-F238E27FC236}">
                <a16:creationId xmlns:a16="http://schemas.microsoft.com/office/drawing/2014/main" id="{4CC8A992-8746-4AF0-B307-6BE62ABE9059}"/>
              </a:ext>
            </a:extLst>
          </p:cNvPr>
          <p:cNvCxnSpPr>
            <a:cxnSpLocks/>
          </p:cNvCxnSpPr>
          <p:nvPr/>
        </p:nvCxnSpPr>
        <p:spPr>
          <a:xfrm flipV="1">
            <a:off x="3185160" y="3332400"/>
            <a:ext cx="4429" cy="18042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2">
            <a:extLst>
              <a:ext uri="{FF2B5EF4-FFF2-40B4-BE49-F238E27FC236}">
                <a16:creationId xmlns:a16="http://schemas.microsoft.com/office/drawing/2014/main" id="{D91E7D0C-04DA-497B-994A-189483FE361C}"/>
              </a:ext>
            </a:extLst>
          </p:cNvPr>
          <p:cNvCxnSpPr>
            <a:cxnSpLocks/>
          </p:cNvCxnSpPr>
          <p:nvPr/>
        </p:nvCxnSpPr>
        <p:spPr>
          <a:xfrm flipH="1">
            <a:off x="4990314" y="3653111"/>
            <a:ext cx="860124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2">
            <a:extLst>
              <a:ext uri="{FF2B5EF4-FFF2-40B4-BE49-F238E27FC236}">
                <a16:creationId xmlns:a16="http://schemas.microsoft.com/office/drawing/2014/main" id="{4EAC1BF4-58B4-4BAA-9B9B-1D086FC89F10}"/>
              </a:ext>
            </a:extLst>
          </p:cNvPr>
          <p:cNvCxnSpPr>
            <a:cxnSpLocks/>
          </p:cNvCxnSpPr>
          <p:nvPr/>
        </p:nvCxnSpPr>
        <p:spPr>
          <a:xfrm>
            <a:off x="2021840" y="4018280"/>
            <a:ext cx="1867836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5" descr="C:\Users\leclercq-gance\AppData\Local\Microsoft\Windows\Temporary Internet Files\Content.IE5\0GZD7IC0\OPP1820--Hero_3.jpg">
            <a:extLst>
              <a:ext uri="{FF2B5EF4-FFF2-40B4-BE49-F238E27FC236}">
                <a16:creationId xmlns:a16="http://schemas.microsoft.com/office/drawing/2014/main" id="{123CDE6C-F62D-4389-94C9-5104B12C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72221" r="11856" b="2292"/>
          <a:stretch>
            <a:fillRect/>
          </a:stretch>
        </p:blipFill>
        <p:spPr bwMode="auto">
          <a:xfrm>
            <a:off x="7133063" y="5282376"/>
            <a:ext cx="796622" cy="6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4710567-92D3-4279-83E7-276919299A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6665" y="2929775"/>
            <a:ext cx="308245" cy="473968"/>
          </a:xfrm>
          <a:prstGeom prst="rect">
            <a:avLst/>
          </a:prstGeom>
        </p:spPr>
      </p:pic>
      <p:cxnSp>
        <p:nvCxnSpPr>
          <p:cNvPr id="68" name="Straight Connector 42">
            <a:extLst>
              <a:ext uri="{FF2B5EF4-FFF2-40B4-BE49-F238E27FC236}">
                <a16:creationId xmlns:a16="http://schemas.microsoft.com/office/drawing/2014/main" id="{92581C23-E0FA-46FA-86E3-8B1B6BAFFDC4}"/>
              </a:ext>
            </a:extLst>
          </p:cNvPr>
          <p:cNvCxnSpPr>
            <a:cxnSpLocks/>
          </p:cNvCxnSpPr>
          <p:nvPr/>
        </p:nvCxnSpPr>
        <p:spPr>
          <a:xfrm flipV="1">
            <a:off x="1487154" y="3512820"/>
            <a:ext cx="1698006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142">
            <a:extLst>
              <a:ext uri="{FF2B5EF4-FFF2-40B4-BE49-F238E27FC236}">
                <a16:creationId xmlns:a16="http://schemas.microsoft.com/office/drawing/2014/main" id="{A969BE77-D00E-45FE-B974-06F78971048F}"/>
              </a:ext>
            </a:extLst>
          </p:cNvPr>
          <p:cNvSpPr txBox="1"/>
          <p:nvPr/>
        </p:nvSpPr>
        <p:spPr>
          <a:xfrm>
            <a:off x="5850438" y="3541993"/>
            <a:ext cx="222716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Inverseur de rotation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Vissez et dévissez en un tour de main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ts val="6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Poignée profilée avec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GripZone</a:t>
            </a:r>
            <a:r>
              <a:rPr lang="fr-FR" sz="1000" b="1" cap="small" baseline="30000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TM</a:t>
            </a: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micro-alvéolé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prise en main plus ferme et plus confortable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defRPr/>
            </a:pPr>
            <a:endParaRPr lang="fr-FR" altLang="fr-FR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70" name="Straight Connector 42">
            <a:extLst>
              <a:ext uri="{FF2B5EF4-FFF2-40B4-BE49-F238E27FC236}">
                <a16:creationId xmlns:a16="http://schemas.microsoft.com/office/drawing/2014/main" id="{66D794A0-6597-4BE3-948F-39CA1E528E11}"/>
              </a:ext>
            </a:extLst>
          </p:cNvPr>
          <p:cNvCxnSpPr>
            <a:cxnSpLocks/>
          </p:cNvCxnSpPr>
          <p:nvPr/>
        </p:nvCxnSpPr>
        <p:spPr>
          <a:xfrm flipH="1">
            <a:off x="5086187" y="4313869"/>
            <a:ext cx="720000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 76">
            <a:extLst>
              <a:ext uri="{FF2B5EF4-FFF2-40B4-BE49-F238E27FC236}">
                <a16:creationId xmlns:a16="http://schemas.microsoft.com/office/drawing/2014/main" id="{8BDEC39E-1E71-4A49-BD40-E89596870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7534" y="1774533"/>
            <a:ext cx="707265" cy="9447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D829C8-A9E8-464C-AC67-078D2A83B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1273" y="6602558"/>
            <a:ext cx="1720916" cy="762431"/>
          </a:xfrm>
          <a:prstGeom prst="rect">
            <a:avLst/>
          </a:prstGeom>
        </p:spPr>
      </p:pic>
      <p:pic>
        <p:nvPicPr>
          <p:cNvPr id="7" name="Image 6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5EC7BE82-1F3F-4483-B82F-2244E0E2C7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524" y="6195122"/>
            <a:ext cx="1421868" cy="1336879"/>
          </a:xfrm>
          <a:prstGeom prst="rect">
            <a:avLst/>
          </a:prstGeom>
        </p:spPr>
      </p:pic>
      <p:pic>
        <p:nvPicPr>
          <p:cNvPr id="13" name="Image 12" descr="Une image contenant personne, terrain, extérieur, main&#10;&#10;Description générée automatiquement">
            <a:extLst>
              <a:ext uri="{FF2B5EF4-FFF2-40B4-BE49-F238E27FC236}">
                <a16:creationId xmlns:a16="http://schemas.microsoft.com/office/drawing/2014/main" id="{BAA5034A-2B51-423F-9CC0-86A1CCA1DBD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629" y="6215119"/>
            <a:ext cx="1382779" cy="13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1" ma:contentTypeDescription="Create a new document." ma:contentTypeScope="" ma:versionID="e812515921b33abc0077827e8c1db458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15b5aaa273a2b07d8f797ea79f9c14f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BC8F7231-88E2-41A4-9B66-A53B78DC2F7F}"/>
</file>

<file path=customXml/itemProps2.xml><?xml version="1.0" encoding="utf-8"?>
<ds:datastoreItem xmlns:ds="http://schemas.openxmlformats.org/officeDocument/2006/customXml" ds:itemID="{9CE60347-E090-4475-BB53-72345FA7A701}"/>
</file>

<file path=customXml/itemProps3.xml><?xml version="1.0" encoding="utf-8"?>
<ds:datastoreItem xmlns:ds="http://schemas.openxmlformats.org/officeDocument/2006/customXml" ds:itemID="{6F5F7B6B-C4ED-4AEB-B8E3-85ADC68A65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225</Words>
  <Application>Microsoft Office PowerPoint</Application>
  <PresentationFormat>Personnalisé</PresentationFormat>
  <Paragraphs>40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Vanessa Vongphanith</cp:lastModifiedBy>
  <cp:revision>107</cp:revision>
  <dcterms:created xsi:type="dcterms:W3CDTF">2020-07-22T15:12:40Z</dcterms:created>
  <dcterms:modified xsi:type="dcterms:W3CDTF">2022-10-26T12:47:36Z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