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1" r:id="rId5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C2A8BE-FE22-BC25-F8B5-223D8E98BA9D}" v="5" dt="2023-09-19T14:36:29.6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7" d="100"/>
          <a:sy n="77" d="100"/>
        </p:scale>
        <p:origin x="2262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odie LOZANO" userId="S::elodie.lozano@tti-emea.com::da513f95-0ca2-458f-a5a7-a8b5c5711369" providerId="AD" clId="Web-{47C2A8BE-FE22-BC25-F8B5-223D8E98BA9D}"/>
    <pc:docChg chg="modSld">
      <pc:chgData name="Elodie LOZANO" userId="S::elodie.lozano@tti-emea.com::da513f95-0ca2-458f-a5a7-a8b5c5711369" providerId="AD" clId="Web-{47C2A8BE-FE22-BC25-F8B5-223D8E98BA9D}" dt="2023-09-19T14:36:29.663" v="4" actId="20577"/>
      <pc:docMkLst>
        <pc:docMk/>
      </pc:docMkLst>
      <pc:sldChg chg="modSp">
        <pc:chgData name="Elodie LOZANO" userId="S::elodie.lozano@tti-emea.com::da513f95-0ca2-458f-a5a7-a8b5c5711369" providerId="AD" clId="Web-{47C2A8BE-FE22-BC25-F8B5-223D8E98BA9D}" dt="2023-09-19T14:36:29.663" v="4" actId="20577"/>
        <pc:sldMkLst>
          <pc:docMk/>
          <pc:sldMk cId="3186938611" sldId="261"/>
        </pc:sldMkLst>
        <pc:spChg chg="mod">
          <ac:chgData name="Elodie LOZANO" userId="S::elodie.lozano@tti-emea.com::da513f95-0ca2-458f-a5a7-a8b5c5711369" providerId="AD" clId="Web-{47C2A8BE-FE22-BC25-F8B5-223D8E98BA9D}" dt="2023-09-19T14:36:29.663" v="4" actId="20577"/>
          <ac:spMkLst>
            <pc:docMk/>
            <pc:sldMk cId="3186938611" sldId="261"/>
            <ac:spMk id="35" creationId="{A311CC3E-3BA8-463E-8F52-0B9C918C0BE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EB6F1-0B2F-4AB9-B73B-EC5ADB73B4FB}" type="datetimeFigureOut">
              <a:rPr lang="fr-FR" smtClean="0"/>
              <a:t>19/09/2023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D0EC-FF86-4223-9986-FA3336A994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1291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EB6F1-0B2F-4AB9-B73B-EC5ADB73B4FB}" type="datetimeFigureOut">
              <a:rPr lang="fr-FR" smtClean="0"/>
              <a:t>19/09/2023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D0EC-FF86-4223-9986-FA3336A994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0102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EB6F1-0B2F-4AB9-B73B-EC5ADB73B4FB}" type="datetimeFigureOut">
              <a:rPr lang="fr-FR" smtClean="0"/>
              <a:t>19/09/2023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D0EC-FF86-4223-9986-FA3336A994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6184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4332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EB6F1-0B2F-4AB9-B73B-EC5ADB73B4FB}" type="datetimeFigureOut">
              <a:rPr lang="fr-FR" smtClean="0"/>
              <a:t>19/09/2023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D0EC-FF86-4223-9986-FA3336A994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9022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EB6F1-0B2F-4AB9-B73B-EC5ADB73B4FB}" type="datetimeFigureOut">
              <a:rPr lang="fr-FR" smtClean="0"/>
              <a:t>19/09/2023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D0EC-FF86-4223-9986-FA3336A994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5526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EB6F1-0B2F-4AB9-B73B-EC5ADB73B4FB}" type="datetimeFigureOut">
              <a:rPr lang="fr-FR" smtClean="0"/>
              <a:t>19/09/2023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D0EC-FF86-4223-9986-FA3336A994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955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EB6F1-0B2F-4AB9-B73B-EC5ADB73B4FB}" type="datetimeFigureOut">
              <a:rPr lang="fr-FR" smtClean="0"/>
              <a:t>19/09/2023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D0EC-FF86-4223-9986-FA3336A994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8451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EB6F1-0B2F-4AB9-B73B-EC5ADB73B4FB}" type="datetimeFigureOut">
              <a:rPr lang="fr-FR" smtClean="0"/>
              <a:t>19/09/2023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D0EC-FF86-4223-9986-FA3336A994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5568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EB6F1-0B2F-4AB9-B73B-EC5ADB73B4FB}" type="datetimeFigureOut">
              <a:rPr lang="fr-FR" smtClean="0"/>
              <a:t>19/09/2023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D0EC-FF86-4223-9986-FA3336A994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2723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EB6F1-0B2F-4AB9-B73B-EC5ADB73B4FB}" type="datetimeFigureOut">
              <a:rPr lang="fr-FR" smtClean="0"/>
              <a:t>19/09/2023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D0EC-FF86-4223-9986-FA3336A994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701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EB6F1-0B2F-4AB9-B73B-EC5ADB73B4FB}" type="datetimeFigureOut">
              <a:rPr lang="fr-FR" smtClean="0"/>
              <a:t>19/09/2023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ED0EC-FF86-4223-9986-FA3336A994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7708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EB6F1-0B2F-4AB9-B73B-EC5ADB73B4FB}" type="datetimeFigureOut">
              <a:rPr lang="fr-FR" smtClean="0"/>
              <a:t>19/09/2023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ED0EC-FF86-4223-9986-FA3336A994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715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4D09595F-4B40-45F1-AED6-6E6DB2CB07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417" b="20575"/>
          <a:stretch/>
        </p:blipFill>
        <p:spPr>
          <a:xfrm>
            <a:off x="3954344" y="2416277"/>
            <a:ext cx="4284492" cy="2613891"/>
          </a:xfrm>
          <a:prstGeom prst="rect">
            <a:avLst/>
          </a:prstGeom>
        </p:spPr>
      </p:pic>
      <p:sp>
        <p:nvSpPr>
          <p:cNvPr id="39" name="ZoneTexte 38">
            <a:extLst>
              <a:ext uri="{FF2B5EF4-FFF2-40B4-BE49-F238E27FC236}">
                <a16:creationId xmlns:a16="http://schemas.microsoft.com/office/drawing/2014/main" id="{7D3B943F-8818-4BB2-B841-329FF8D18EE1}"/>
              </a:ext>
            </a:extLst>
          </p:cNvPr>
          <p:cNvSpPr txBox="1"/>
          <p:nvPr/>
        </p:nvSpPr>
        <p:spPr>
          <a:xfrm>
            <a:off x="240144" y="2112866"/>
            <a:ext cx="2641601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fr-FR" sz="1200" b="1" dirty="0"/>
          </a:p>
          <a:p>
            <a:pPr>
              <a:defRPr/>
            </a:pPr>
            <a:r>
              <a:rPr lang="fr-FR" sz="1000" b="1" cap="small" dirty="0">
                <a:solidFill>
                  <a:srgbClr val="4D4D4C"/>
                </a:solidFill>
                <a:latin typeface="Lato" panose="020F0502020204030203" pitchFamily="34" charset="77"/>
                <a:cs typeface="Arial" charset="0"/>
              </a:rPr>
              <a:t>Radio AM/FM compacte</a:t>
            </a:r>
          </a:p>
          <a:p>
            <a:pPr>
              <a:defRPr/>
            </a:pPr>
            <a:r>
              <a:rPr lang="fr-FR" sz="900" dirty="0">
                <a:solidFill>
                  <a:srgbClr val="4D4D4C"/>
                </a:solidFill>
                <a:latin typeface="Lato" panose="020F0502020204030203" pitchFamily="34" charset="77"/>
              </a:rPr>
              <a:t>Présélection possible de 10 stations AM/FM</a:t>
            </a:r>
          </a:p>
          <a:p>
            <a:pPr>
              <a:defRPr/>
            </a:pPr>
            <a:r>
              <a:rPr lang="fr-FR" sz="900" dirty="0">
                <a:solidFill>
                  <a:srgbClr val="4D4D4C"/>
                </a:solidFill>
                <a:latin typeface="Lato" panose="020F0502020204030203" pitchFamily="34" charset="77"/>
              </a:rPr>
              <a:t>&amp; recherche automatique des stations</a:t>
            </a:r>
          </a:p>
          <a:p>
            <a:pPr>
              <a:spcAft>
                <a:spcPts val="600"/>
              </a:spcAft>
              <a:defRPr/>
            </a:pPr>
            <a:r>
              <a:rPr lang="fr-FR" sz="900" b="1" dirty="0">
                <a:solidFill>
                  <a:srgbClr val="C8D44E"/>
                </a:solidFill>
                <a:latin typeface="Lato" panose="020F0502020204030203" pitchFamily="34" charset="77"/>
              </a:rPr>
              <a:t>Simplicité</a:t>
            </a:r>
          </a:p>
          <a:p>
            <a:pPr>
              <a:defRPr/>
            </a:pPr>
            <a:r>
              <a:rPr lang="fr-FR" sz="1000" b="1" cap="small" dirty="0">
                <a:solidFill>
                  <a:srgbClr val="4D4D4C"/>
                </a:solidFill>
                <a:latin typeface="Lato" panose="020F0502020204030203" pitchFamily="34" charset="77"/>
                <a:cs typeface="Arial" charset="0"/>
              </a:rPr>
              <a:t>Indicateur de charge</a:t>
            </a:r>
          </a:p>
          <a:p>
            <a:pPr>
              <a:defRPr/>
            </a:pPr>
            <a:r>
              <a:rPr lang="fr-FR" sz="900" dirty="0">
                <a:solidFill>
                  <a:srgbClr val="4D4D4C"/>
                </a:solidFill>
                <a:latin typeface="Lato" panose="020F0502020204030203" pitchFamily="34" charset="77"/>
              </a:rPr>
              <a:t>Pour savoir quand recharger votre batterie</a:t>
            </a:r>
          </a:p>
          <a:p>
            <a:pPr>
              <a:defRPr/>
            </a:pPr>
            <a:r>
              <a:rPr lang="fr-FR" sz="900" dirty="0">
                <a:solidFill>
                  <a:srgbClr val="4D4D4C"/>
                </a:solidFill>
                <a:latin typeface="Lato" panose="020F0502020204030203" pitchFamily="34" charset="77"/>
              </a:rPr>
              <a:t>18 V ONE+</a:t>
            </a:r>
          </a:p>
          <a:p>
            <a:pPr>
              <a:spcAft>
                <a:spcPts val="600"/>
              </a:spcAft>
              <a:defRPr/>
            </a:pPr>
            <a:r>
              <a:rPr lang="fr-FR" sz="900" b="1" dirty="0">
                <a:solidFill>
                  <a:srgbClr val="C8D44E"/>
                </a:solidFill>
                <a:latin typeface="Lato" panose="020F0502020204030203" pitchFamily="34" charset="77"/>
              </a:rPr>
              <a:t>Utile</a:t>
            </a:r>
          </a:p>
          <a:p>
            <a:pPr>
              <a:defRPr/>
            </a:pPr>
            <a:r>
              <a:rPr lang="fr-FR" sz="1000" b="1" cap="small" dirty="0">
                <a:solidFill>
                  <a:srgbClr val="4D4D4C"/>
                </a:solidFill>
                <a:latin typeface="Lato" panose="020F0502020204030203" pitchFamily="34" charset="77"/>
                <a:cs typeface="Arial" charset="0"/>
              </a:rPr>
              <a:t>Connexion Bluetooth</a:t>
            </a:r>
          </a:p>
          <a:p>
            <a:pPr>
              <a:defRPr/>
            </a:pPr>
            <a:r>
              <a:rPr lang="fr-FR" sz="900" dirty="0">
                <a:solidFill>
                  <a:srgbClr val="4D4D4C"/>
                </a:solidFill>
                <a:latin typeface="Lato" panose="020F0502020204030203" pitchFamily="34" charset="77"/>
              </a:rPr>
              <a:t>Pour écouter de la musique à partir de votre</a:t>
            </a:r>
          </a:p>
          <a:p>
            <a:pPr>
              <a:defRPr/>
            </a:pPr>
            <a:r>
              <a:rPr lang="fr-FR" sz="900" dirty="0" err="1">
                <a:solidFill>
                  <a:srgbClr val="4D4D4C"/>
                </a:solidFill>
                <a:latin typeface="Lato" panose="020F0502020204030203" pitchFamily="34" charset="77"/>
              </a:rPr>
              <a:t>smartphone</a:t>
            </a:r>
            <a:endParaRPr lang="fr-FR" sz="900" dirty="0">
              <a:solidFill>
                <a:srgbClr val="4D4D4C"/>
              </a:solidFill>
              <a:latin typeface="Lato" panose="020F0502020204030203" pitchFamily="34" charset="77"/>
            </a:endParaRPr>
          </a:p>
          <a:p>
            <a:pPr>
              <a:spcAft>
                <a:spcPts val="600"/>
              </a:spcAft>
              <a:defRPr/>
            </a:pPr>
            <a:r>
              <a:rPr lang="fr-FR" sz="900" b="1" dirty="0">
                <a:solidFill>
                  <a:srgbClr val="C8D44E"/>
                </a:solidFill>
                <a:latin typeface="Lato" panose="020F0502020204030203" pitchFamily="34" charset="77"/>
              </a:rPr>
              <a:t>Pratique</a:t>
            </a:r>
          </a:p>
          <a:p>
            <a:pPr>
              <a:spcAft>
                <a:spcPts val="600"/>
              </a:spcAft>
              <a:defRPr/>
            </a:pPr>
            <a:endParaRPr lang="fr-FR" sz="1200" b="1" i="1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fr-FR" sz="1000" b="1" cap="small" dirty="0">
                <a:solidFill>
                  <a:srgbClr val="4D4D4C"/>
                </a:solidFill>
                <a:latin typeface="Lato" panose="020F0502020204030203" pitchFamily="34" charset="77"/>
                <a:cs typeface="Arial" charset="0"/>
              </a:rPr>
              <a:t>Prise USB</a:t>
            </a:r>
          </a:p>
          <a:p>
            <a:pPr>
              <a:defRPr/>
            </a:pPr>
            <a:r>
              <a:rPr lang="fr-FR" sz="900" dirty="0">
                <a:solidFill>
                  <a:srgbClr val="4D4D4C"/>
                </a:solidFill>
                <a:latin typeface="Lato" panose="020F0502020204030203" pitchFamily="34" charset="77"/>
              </a:rPr>
              <a:t>Pour charger votre téléphone &amp; écouter de</a:t>
            </a:r>
          </a:p>
          <a:p>
            <a:pPr>
              <a:defRPr/>
            </a:pPr>
            <a:r>
              <a:rPr lang="fr-FR" sz="900" dirty="0">
                <a:solidFill>
                  <a:srgbClr val="4D4D4C"/>
                </a:solidFill>
                <a:latin typeface="Lato" panose="020F0502020204030203" pitchFamily="34" charset="77"/>
              </a:rPr>
              <a:t>La musique</a:t>
            </a:r>
          </a:p>
          <a:p>
            <a:pPr>
              <a:spcAft>
                <a:spcPts val="600"/>
              </a:spcAft>
              <a:defRPr/>
            </a:pPr>
            <a:r>
              <a:rPr lang="fr-FR" sz="900" b="1" dirty="0">
                <a:solidFill>
                  <a:srgbClr val="C8D44E"/>
                </a:solidFill>
                <a:latin typeface="Lato" panose="020F0502020204030203" pitchFamily="34" charset="77"/>
              </a:rPr>
              <a:t>Pratique</a:t>
            </a:r>
            <a:endParaRPr lang="fr-FR" sz="1200" b="1" i="1" dirty="0">
              <a:solidFill>
                <a:srgbClr val="FF0000"/>
              </a:solidFill>
              <a:latin typeface="+mj-lt"/>
            </a:endParaRPr>
          </a:p>
          <a:p>
            <a:pPr>
              <a:defRPr/>
            </a:pPr>
            <a:r>
              <a:rPr lang="fr-FR" sz="1000" b="1" cap="small" dirty="0">
                <a:solidFill>
                  <a:srgbClr val="4D4D4C"/>
                </a:solidFill>
                <a:latin typeface="Lato" panose="020F0502020204030203" pitchFamily="34" charset="77"/>
                <a:cs typeface="Arial" charset="0"/>
              </a:rPr>
              <a:t>Design compact &amp; pratique</a:t>
            </a:r>
          </a:p>
          <a:p>
            <a:pPr>
              <a:defRPr/>
            </a:pPr>
            <a:r>
              <a:rPr lang="fr-FR" sz="900" dirty="0">
                <a:solidFill>
                  <a:srgbClr val="4D4D4C"/>
                </a:solidFill>
                <a:latin typeface="Lato" panose="020F0502020204030203" pitchFamily="34" charset="77"/>
              </a:rPr>
              <a:t>Avec système d’accroche pour votre</a:t>
            </a:r>
          </a:p>
          <a:p>
            <a:pPr>
              <a:defRPr/>
            </a:pPr>
            <a:r>
              <a:rPr lang="fr-FR" sz="900" dirty="0">
                <a:solidFill>
                  <a:srgbClr val="4D4D4C"/>
                </a:solidFill>
                <a:latin typeface="Lato" panose="020F0502020204030203" pitchFamily="34" charset="77"/>
              </a:rPr>
              <a:t>téléphone, pour l’emmener partout</a:t>
            </a:r>
          </a:p>
          <a:p>
            <a:pPr>
              <a:spcAft>
                <a:spcPts val="600"/>
              </a:spcAft>
              <a:defRPr/>
            </a:pPr>
            <a:r>
              <a:rPr lang="fr-FR" sz="900" b="1" dirty="0">
                <a:solidFill>
                  <a:srgbClr val="C8D44E"/>
                </a:solidFill>
                <a:latin typeface="Lato" panose="020F0502020204030203" pitchFamily="34" charset="77"/>
              </a:rPr>
              <a:t>Confort</a:t>
            </a:r>
          </a:p>
        </p:txBody>
      </p:sp>
      <p:pic>
        <p:nvPicPr>
          <p:cNvPr id="8" name="Picture 18" descr="DC_white_line.png">
            <a:extLst>
              <a:ext uri="{FF2B5EF4-FFF2-40B4-BE49-F238E27FC236}">
                <a16:creationId xmlns:a16="http://schemas.microsoft.com/office/drawing/2014/main" id="{D5D91ABB-F2C1-C643-B633-FFC0C3E3FE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821" y="551741"/>
            <a:ext cx="759493" cy="764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DFEF130B-33E9-F64B-B51E-5A30D4E4DE73}"/>
              </a:ext>
            </a:extLst>
          </p:cNvPr>
          <p:cNvSpPr/>
          <p:nvPr/>
        </p:nvSpPr>
        <p:spPr>
          <a:xfrm>
            <a:off x="8012504" y="1714211"/>
            <a:ext cx="2687384" cy="5845464"/>
          </a:xfrm>
          <a:prstGeom prst="rect">
            <a:avLst/>
          </a:prstGeom>
          <a:solidFill>
            <a:srgbClr val="4D4D4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 sz="700" dirty="0">
              <a:solidFill>
                <a:srgbClr val="4D4D4C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35" name="Rectangle 29">
            <a:extLst>
              <a:ext uri="{FF2B5EF4-FFF2-40B4-BE49-F238E27FC236}">
                <a16:creationId xmlns:a16="http://schemas.microsoft.com/office/drawing/2014/main" id="{A311CC3E-3BA8-463E-8F52-0B9C918C0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731" y="547942"/>
            <a:ext cx="3802013" cy="758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0" tIns="45720" rIns="180000" bIns="4572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fr-FR" sz="1600" b="1" dirty="0">
                <a:solidFill>
                  <a:srgbClr val="4D4D4C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RR18-0</a:t>
            </a:r>
            <a:r>
              <a:rPr lang="fr-FR" altLang="en-US" sz="1400" dirty="0">
                <a:solidFill>
                  <a:srgbClr val="4D4D4C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fr-FR" altLang="en-US" sz="900" dirty="0">
                <a:solidFill>
                  <a:srgbClr val="4D4D4C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(Code article : 5133005598)</a:t>
            </a:r>
          </a:p>
          <a:p>
            <a:r>
              <a:rPr lang="fr-FR" altLang="en-US" sz="1200" b="1">
                <a:solidFill>
                  <a:srgbClr val="4D4D4C"/>
                </a:solidFill>
                <a:latin typeface="Lato"/>
                <a:ea typeface="Lato"/>
                <a:cs typeface="Lato"/>
              </a:rPr>
              <a:t>Enceinte radio Bluetooth 18V ONE+™ </a:t>
            </a:r>
            <a:endParaRPr lang="fr-FR" altLang="en-US" sz="1200" b="1">
              <a:solidFill>
                <a:srgbClr val="4D4D4C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6" name="Rectangle 16">
            <a:extLst>
              <a:ext uri="{FF2B5EF4-FFF2-40B4-BE49-F238E27FC236}">
                <a16:creationId xmlns:a16="http://schemas.microsoft.com/office/drawing/2014/main" id="{F60E6560-FACE-4723-9A2B-8823436201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088" y="1822408"/>
            <a:ext cx="4678226" cy="475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>
              <a:tabLst>
                <a:tab pos="171451" algn="l"/>
                <a:tab pos="4033865" algn="l"/>
              </a:tabLst>
              <a:defRPr/>
            </a:pPr>
            <a:r>
              <a:rPr lang="fr-FR" altLang="fr-FR" sz="1400" b="1" dirty="0">
                <a:solidFill>
                  <a:srgbClr val="DD3022"/>
                </a:solidFill>
                <a:latin typeface="Lato" panose="020F0502020204030203" pitchFamily="34" charset="77"/>
              </a:rPr>
              <a:t>Concept 18V ONE+™</a:t>
            </a:r>
          </a:p>
          <a:p>
            <a:pPr>
              <a:defRPr/>
            </a:pPr>
            <a:r>
              <a:rPr lang="fr-FR" altLang="fr-FR" sz="1000" dirty="0">
                <a:solidFill>
                  <a:srgbClr val="4D4D4C"/>
                </a:solidFill>
                <a:latin typeface="Lato" panose="020F0502020204030203" pitchFamily="34" charset="77"/>
              </a:rPr>
              <a:t>Une batterie pour plus de 200 outils de bricolage, jardinage et bien plus encore...</a:t>
            </a:r>
          </a:p>
          <a:p>
            <a:pPr>
              <a:defRPr/>
            </a:pPr>
            <a:endParaRPr lang="fr-FR" altLang="fr-FR" sz="800" dirty="0">
              <a:latin typeface="Lato" panose="020F0502020204030203" pitchFamily="34" charset="77"/>
            </a:endParaRPr>
          </a:p>
          <a:p>
            <a:pPr eaLnBrk="1" hangingPunct="1">
              <a:defRPr/>
            </a:pPr>
            <a:endParaRPr lang="fr-FR" altLang="fr-FR" sz="900" i="1" dirty="0">
              <a:latin typeface="Lato" panose="020F0502020204030203" pitchFamily="34" charset="77"/>
            </a:endParaRPr>
          </a:p>
        </p:txBody>
      </p:sp>
      <p:sp>
        <p:nvSpPr>
          <p:cNvPr id="53" name="Line 10">
            <a:extLst>
              <a:ext uri="{FF2B5EF4-FFF2-40B4-BE49-F238E27FC236}">
                <a16:creationId xmlns:a16="http://schemas.microsoft.com/office/drawing/2014/main" id="{E2EF8435-E245-4283-9B62-037BDB79D8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99261" y="1965029"/>
            <a:ext cx="1833308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endParaRPr lang="fr-FR" sz="900" dirty="0">
              <a:latin typeface="+mj-lt"/>
              <a:cs typeface="Arial" charset="0"/>
            </a:endParaRPr>
          </a:p>
        </p:txBody>
      </p:sp>
      <p:sp>
        <p:nvSpPr>
          <p:cNvPr id="54" name="Text Box 9">
            <a:extLst>
              <a:ext uri="{FF2B5EF4-FFF2-40B4-BE49-F238E27FC236}">
                <a16:creationId xmlns:a16="http://schemas.microsoft.com/office/drawing/2014/main" id="{B5134464-9C21-4811-8552-A8049BCDF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5515" y="1724579"/>
            <a:ext cx="2522168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fr-FR" sz="900" b="1" dirty="0">
                <a:solidFill>
                  <a:schemeClr val="bg1"/>
                </a:solidFill>
                <a:latin typeface="Lato" panose="020F0502020204030203" pitchFamily="34" charset="77"/>
              </a:rPr>
              <a:t>CARACTÉRISTIQUES TECHNIQUES</a:t>
            </a:r>
          </a:p>
        </p:txBody>
      </p:sp>
      <p:pic>
        <p:nvPicPr>
          <p:cNvPr id="66" name="Picture 2" descr="C:\Users\leclercq-gance\AppData\Local\Microsoft\Windows\Temporary Internet Files\Content.Outlook\LPSUA2LU\3 ans de garantie FR_1-01.png">
            <a:extLst>
              <a:ext uri="{FF2B5EF4-FFF2-40B4-BE49-F238E27FC236}">
                <a16:creationId xmlns:a16="http://schemas.microsoft.com/office/drawing/2014/main" id="{F8B68D9A-A50F-4149-9DAA-C02A6D6C57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99261" y="2633415"/>
            <a:ext cx="407443" cy="40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" name="Text Box 9">
            <a:extLst>
              <a:ext uri="{FF2B5EF4-FFF2-40B4-BE49-F238E27FC236}">
                <a16:creationId xmlns:a16="http://schemas.microsoft.com/office/drawing/2014/main" id="{F9FC8748-15E4-4229-8062-257F8C5634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2575" y="3728095"/>
            <a:ext cx="166974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fr-FR" sz="900" b="1" dirty="0">
                <a:solidFill>
                  <a:schemeClr val="bg1"/>
                </a:solidFill>
                <a:latin typeface="Lato" panose="020F0502020204030203" pitchFamily="34" charset="77"/>
              </a:rPr>
              <a:t>LIVRÉ AVEC</a:t>
            </a:r>
          </a:p>
        </p:txBody>
      </p:sp>
      <p:sp>
        <p:nvSpPr>
          <p:cNvPr id="69" name="Line 10">
            <a:extLst>
              <a:ext uri="{FF2B5EF4-FFF2-40B4-BE49-F238E27FC236}">
                <a16:creationId xmlns:a16="http://schemas.microsoft.com/office/drawing/2014/main" id="{3E442B54-47BE-45DE-B239-4CC0E7B9DD13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9258" y="3960202"/>
            <a:ext cx="1585999" cy="12982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endParaRPr lang="fr-FR" sz="900" dirty="0">
              <a:latin typeface="+mj-lt"/>
              <a:cs typeface="Arial" charset="0"/>
            </a:endParaRPr>
          </a:p>
        </p:txBody>
      </p:sp>
      <p:sp>
        <p:nvSpPr>
          <p:cNvPr id="75" name="Text Box 9">
            <a:extLst>
              <a:ext uri="{FF2B5EF4-FFF2-40B4-BE49-F238E27FC236}">
                <a16:creationId xmlns:a16="http://schemas.microsoft.com/office/drawing/2014/main" id="{43E95F70-0456-4537-AD0D-74002DA39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5514" y="3974283"/>
            <a:ext cx="166974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fr-FR" sz="900" dirty="0">
                <a:solidFill>
                  <a:schemeClr val="bg1"/>
                </a:solidFill>
                <a:latin typeface="Lato" panose="020F0502020204030203" pitchFamily="34" charset="77"/>
              </a:rPr>
              <a:t>2 piles alcalines AAA</a:t>
            </a:r>
          </a:p>
        </p:txBody>
      </p:sp>
      <p:sp>
        <p:nvSpPr>
          <p:cNvPr id="93" name="Text Box 8">
            <a:extLst>
              <a:ext uri="{FF2B5EF4-FFF2-40B4-BE49-F238E27FC236}">
                <a16:creationId xmlns:a16="http://schemas.microsoft.com/office/drawing/2014/main" id="{ADC6FE1D-CD3E-4322-BE34-D3399E30B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8872" y="6595778"/>
            <a:ext cx="898837" cy="170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521437" rtl="0" eaLnBrk="1" fontAlgn="auto" latinLnBrk="0" hangingPunct="1">
              <a:lnSpc>
                <a:spcPct val="5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" panose="020F0502020204030203" pitchFamily="34" charset="77"/>
                <a:ea typeface="+mn-ea"/>
                <a:cs typeface="Arial" charset="0"/>
              </a:rPr>
              <a:t>CODE EAN</a:t>
            </a:r>
          </a:p>
        </p:txBody>
      </p:sp>
      <p:grpSp>
        <p:nvGrpSpPr>
          <p:cNvPr id="95" name="Groupe 94">
            <a:extLst>
              <a:ext uri="{FF2B5EF4-FFF2-40B4-BE49-F238E27FC236}">
                <a16:creationId xmlns:a16="http://schemas.microsoft.com/office/drawing/2014/main" id="{0D9F053D-7970-4F6D-900E-5F21A83BA848}"/>
              </a:ext>
            </a:extLst>
          </p:cNvPr>
          <p:cNvGrpSpPr/>
          <p:nvPr/>
        </p:nvGrpSpPr>
        <p:grpSpPr>
          <a:xfrm>
            <a:off x="8007111" y="5753012"/>
            <a:ext cx="2683542" cy="762431"/>
            <a:chOff x="6838392" y="5134823"/>
            <a:chExt cx="2666981" cy="762431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43673294-98EC-4959-B822-9E033AE5DEA3}"/>
                </a:ext>
              </a:extLst>
            </p:cNvPr>
            <p:cNvSpPr/>
            <p:nvPr/>
          </p:nvSpPr>
          <p:spPr>
            <a:xfrm>
              <a:off x="6838392" y="5134823"/>
              <a:ext cx="2666981" cy="762431"/>
            </a:xfrm>
            <a:prstGeom prst="rect">
              <a:avLst/>
            </a:prstGeom>
            <a:solidFill>
              <a:srgbClr val="C6D44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52143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05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C8D44E"/>
                </a:highligh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97" name="Picture 2">
              <a:extLst>
                <a:ext uri="{FF2B5EF4-FFF2-40B4-BE49-F238E27FC236}">
                  <a16:creationId xmlns:a16="http://schemas.microsoft.com/office/drawing/2014/main" id="{C5AA909F-EBE6-4BAB-8BCF-73D45284E5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/>
          </p:blipFill>
          <p:spPr bwMode="auto">
            <a:xfrm>
              <a:off x="8807644" y="5211484"/>
              <a:ext cx="609108" cy="609108"/>
            </a:xfrm>
            <a:prstGeom prst="rect">
              <a:avLst/>
            </a:prstGeom>
            <a:noFill/>
            <a:ln w="381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8" name="Text Box 9">
              <a:extLst>
                <a:ext uri="{FF2B5EF4-FFF2-40B4-BE49-F238E27FC236}">
                  <a16:creationId xmlns:a16="http://schemas.microsoft.com/office/drawing/2014/main" id="{9FEA5A83-6826-4941-B262-8E851CB36D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41811" y="5244440"/>
              <a:ext cx="1965833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marL="0" marR="0" lvl="0" indent="0" algn="l" defTabSz="521437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77"/>
                  <a:ea typeface="+mn-ea"/>
                  <a:cs typeface="Arial" charset="0"/>
                </a:rPr>
                <a:t>Scannez et découvrez</a:t>
              </a:r>
            </a:p>
            <a:p>
              <a:pPr marL="0" marR="0" lvl="0" indent="0" algn="l" defTabSz="52143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77"/>
                  <a:ea typeface="+mn-ea"/>
                  <a:cs typeface="Arial" charset="0"/>
                </a:rPr>
                <a:t>la gamme de jardinage 18V ONE+™ Ryobi®</a:t>
              </a:r>
            </a:p>
          </p:txBody>
        </p:sp>
      </p:grpSp>
      <p:sp>
        <p:nvSpPr>
          <p:cNvPr id="99" name="Text Box 9">
            <a:extLst>
              <a:ext uri="{FF2B5EF4-FFF2-40B4-BE49-F238E27FC236}">
                <a16:creationId xmlns:a16="http://schemas.microsoft.com/office/drawing/2014/main" id="{150F511A-8492-4446-8956-7FB45383CD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0177" y="5387178"/>
            <a:ext cx="276212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88900" marR="0" lvl="0" indent="-88900" algn="l" defTabSz="5214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" panose="020F0502020204030203" pitchFamily="34" charset="77"/>
                <a:ea typeface="+mn-ea"/>
                <a:cs typeface="Arial" charset="0"/>
              </a:rPr>
              <a:t>*  Garantie 2 ans + 1 an d’extension offert,</a:t>
            </a:r>
          </a:p>
          <a:p>
            <a:pPr marL="88900" marR="0" lvl="0" indent="0" algn="l" defTabSz="5214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" panose="020F0502020204030203" pitchFamily="34" charset="77"/>
                <a:ea typeface="+mn-ea"/>
                <a:cs typeface="Arial" charset="0"/>
              </a:rPr>
              <a:t>voir conditions sur le site Ryobi : ryobitools.fr</a:t>
            </a:r>
          </a:p>
        </p:txBody>
      </p:sp>
      <p:sp>
        <p:nvSpPr>
          <p:cNvPr id="40" name="Text Box 9">
            <a:extLst>
              <a:ext uri="{FF2B5EF4-FFF2-40B4-BE49-F238E27FC236}">
                <a16:creationId xmlns:a16="http://schemas.microsoft.com/office/drawing/2014/main" id="{2052848D-7A08-44C5-8E06-4F67E89385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7841" y="1983847"/>
            <a:ext cx="166974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fr-FR" sz="900" b="1" dirty="0">
                <a:solidFill>
                  <a:schemeClr val="bg1"/>
                </a:solidFill>
                <a:latin typeface="Lato" panose="020F0502020204030203" pitchFamily="34" charset="77"/>
              </a:rPr>
              <a:t>Tension </a:t>
            </a:r>
            <a:r>
              <a:rPr lang="fr-FR" sz="900" dirty="0">
                <a:solidFill>
                  <a:schemeClr val="bg1"/>
                </a:solidFill>
                <a:latin typeface="Lato" panose="020F0502020204030203" pitchFamily="34" charset="77"/>
              </a:rPr>
              <a:t>: 18 V</a:t>
            </a:r>
          </a:p>
          <a:p>
            <a:pPr>
              <a:defRPr/>
            </a:pPr>
            <a:r>
              <a:rPr lang="fr-FR" sz="900" b="1" dirty="0">
                <a:solidFill>
                  <a:schemeClr val="bg1"/>
                </a:solidFill>
                <a:latin typeface="Lato" panose="020F0502020204030203" pitchFamily="34" charset="77"/>
              </a:rPr>
              <a:t>Puissance : </a:t>
            </a:r>
            <a:r>
              <a:rPr lang="fr-FR" sz="900" dirty="0">
                <a:solidFill>
                  <a:schemeClr val="bg1"/>
                </a:solidFill>
                <a:latin typeface="Lato" panose="020F0502020204030203" pitchFamily="34" charset="77"/>
              </a:rPr>
              <a:t>15 W</a:t>
            </a:r>
          </a:p>
          <a:p>
            <a:pPr>
              <a:defRPr/>
            </a:pPr>
            <a:r>
              <a:rPr lang="fr-FR" sz="900" b="1" dirty="0">
                <a:solidFill>
                  <a:schemeClr val="bg1"/>
                </a:solidFill>
                <a:latin typeface="Lato" panose="020F0502020204030203" pitchFamily="34" charset="77"/>
              </a:rPr>
              <a:t>Bluetooth : </a:t>
            </a:r>
            <a:r>
              <a:rPr lang="fr-FR" sz="900" dirty="0">
                <a:solidFill>
                  <a:schemeClr val="bg1"/>
                </a:solidFill>
                <a:latin typeface="Lato" panose="020F0502020204030203" pitchFamily="34" charset="77"/>
              </a:rPr>
              <a:t>25 m</a:t>
            </a:r>
          </a:p>
          <a:p>
            <a:pPr>
              <a:defRPr/>
            </a:pPr>
            <a:r>
              <a:rPr lang="fr-FR" sz="900" b="1" dirty="0">
                <a:solidFill>
                  <a:schemeClr val="bg1"/>
                </a:solidFill>
                <a:latin typeface="Lato" panose="020F0502020204030203" pitchFamily="34" charset="77"/>
              </a:rPr>
              <a:t>Mémoire </a:t>
            </a:r>
            <a:r>
              <a:rPr lang="fr-FR" sz="900" dirty="0">
                <a:solidFill>
                  <a:schemeClr val="bg1"/>
                </a:solidFill>
                <a:latin typeface="Lato" panose="020F0502020204030203" pitchFamily="34" charset="77"/>
              </a:rPr>
              <a:t>: 5 </a:t>
            </a:r>
          </a:p>
        </p:txBody>
      </p:sp>
      <p:cxnSp>
        <p:nvCxnSpPr>
          <p:cNvPr id="41" name="Straight Connector 42">
            <a:extLst>
              <a:ext uri="{FF2B5EF4-FFF2-40B4-BE49-F238E27FC236}">
                <a16:creationId xmlns:a16="http://schemas.microsoft.com/office/drawing/2014/main" id="{2925F0F7-8C42-4762-B8DB-340796A05224}"/>
              </a:ext>
            </a:extLst>
          </p:cNvPr>
          <p:cNvCxnSpPr>
            <a:cxnSpLocks/>
          </p:cNvCxnSpPr>
          <p:nvPr/>
        </p:nvCxnSpPr>
        <p:spPr>
          <a:xfrm>
            <a:off x="2660073" y="2606536"/>
            <a:ext cx="2393193" cy="0"/>
          </a:xfrm>
          <a:prstGeom prst="line">
            <a:avLst/>
          </a:prstGeom>
          <a:ln>
            <a:solidFill>
              <a:srgbClr val="4D4D4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Line 130">
            <a:extLst>
              <a:ext uri="{FF2B5EF4-FFF2-40B4-BE49-F238E27FC236}">
                <a16:creationId xmlns:a16="http://schemas.microsoft.com/office/drawing/2014/main" id="{3CC6682C-9051-459D-8007-DE7E922B30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12655" y="3214250"/>
            <a:ext cx="2179783" cy="18474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83448" tIns="41724" rIns="83448" bIns="41724"/>
          <a:lstStyle/>
          <a:p>
            <a:pPr defTabSz="914400">
              <a:defRPr/>
            </a:pPr>
            <a:endParaRPr lang="fr-FR" kern="0" dirty="0">
              <a:solidFill>
                <a:sysClr val="windowText" lastClr="000000"/>
              </a:solidFill>
              <a:cs typeface="Arial" charset="0"/>
            </a:endParaRP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F9EF8128-AFB0-4C06-BD5D-AEF4B4F40322}"/>
              </a:ext>
            </a:extLst>
          </p:cNvPr>
          <p:cNvCxnSpPr>
            <a:cxnSpLocks/>
          </p:cNvCxnSpPr>
          <p:nvPr/>
        </p:nvCxnSpPr>
        <p:spPr>
          <a:xfrm flipV="1">
            <a:off x="5279934" y="2884671"/>
            <a:ext cx="0" cy="338817"/>
          </a:xfrm>
          <a:prstGeom prst="line">
            <a:avLst/>
          </a:prstGeom>
          <a:ln>
            <a:solidFill>
              <a:srgbClr val="4D4D4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2">
            <a:extLst>
              <a:ext uri="{FF2B5EF4-FFF2-40B4-BE49-F238E27FC236}">
                <a16:creationId xmlns:a16="http://schemas.microsoft.com/office/drawing/2014/main" id="{25F23E6E-EC5D-4ACD-9612-52C6198B2AE1}"/>
              </a:ext>
            </a:extLst>
          </p:cNvPr>
          <p:cNvCxnSpPr>
            <a:cxnSpLocks/>
          </p:cNvCxnSpPr>
          <p:nvPr/>
        </p:nvCxnSpPr>
        <p:spPr>
          <a:xfrm>
            <a:off x="2923309" y="3858063"/>
            <a:ext cx="2393193" cy="0"/>
          </a:xfrm>
          <a:prstGeom prst="line">
            <a:avLst/>
          </a:prstGeom>
          <a:ln>
            <a:solidFill>
              <a:srgbClr val="4D4D4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42">
            <a:extLst>
              <a:ext uri="{FF2B5EF4-FFF2-40B4-BE49-F238E27FC236}">
                <a16:creationId xmlns:a16="http://schemas.microsoft.com/office/drawing/2014/main" id="{0870CD38-AF19-45E2-B000-B9FF6AB608DB}"/>
              </a:ext>
            </a:extLst>
          </p:cNvPr>
          <p:cNvCxnSpPr>
            <a:cxnSpLocks/>
          </p:cNvCxnSpPr>
          <p:nvPr/>
        </p:nvCxnSpPr>
        <p:spPr>
          <a:xfrm>
            <a:off x="2817091" y="4712426"/>
            <a:ext cx="2393193" cy="0"/>
          </a:xfrm>
          <a:prstGeom prst="line">
            <a:avLst/>
          </a:prstGeom>
          <a:ln>
            <a:solidFill>
              <a:srgbClr val="4D4D4C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>
            <a:extLst>
              <a:ext uri="{FF2B5EF4-FFF2-40B4-BE49-F238E27FC236}">
                <a16:creationId xmlns:a16="http://schemas.microsoft.com/office/drawing/2014/main" id="{BC03070A-FDA5-470E-8FEF-FED6425B5B67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56733"/>
          <a:stretch/>
        </p:blipFill>
        <p:spPr>
          <a:xfrm>
            <a:off x="9033935" y="6703416"/>
            <a:ext cx="1519346" cy="731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93861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Document_x0020_Type xmlns="b4e89af9-64e5-4128-948f-47a91b8aa5b5" xsi:nil="true"/>
    <TaxCatchAll xmlns="b4e89af9-64e5-4128-948f-47a91b8aa5b5" xsi:nil="true"/>
    <Year xmlns="b4e89af9-64e5-4128-948f-47a91b8aa5b5" xsi:nil="true"/>
    <Marque xmlns="b4e89af9-64e5-4128-948f-47a91b8aa5b5" xsi:nil="true"/>
    <Period xmlns="b4e89af9-64e5-4128-948f-47a91b8aa5b5" xsi:nil="true"/>
    <SOMMAIRE xmlns="a8e189ab-abfc-4b4a-a3ce-ec378c317818" xsi:nil="true"/>
    <lcf76f155ced4ddcb4097134ff3c332f xmlns="a8e189ab-abfc-4b4a-a3ce-ec378c31781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8CB3F9FE8EF943B77F5716443355B7" ma:contentTypeVersion="20" ma:contentTypeDescription="Crée un document." ma:contentTypeScope="" ma:versionID="8a178a5686bdd1751e0531c25454b3d3">
  <xsd:schema xmlns:xsd="http://www.w3.org/2001/XMLSchema" xmlns:xs="http://www.w3.org/2001/XMLSchema" xmlns:p="http://schemas.microsoft.com/office/2006/metadata/properties" xmlns:ns2="b4e89af9-64e5-4128-948f-47a91b8aa5b5" xmlns:ns3="http://schemas.microsoft.com/sharepoint/v3/fields" xmlns:ns4="a8e189ab-abfc-4b4a-a3ce-ec378c317818" targetNamespace="http://schemas.microsoft.com/office/2006/metadata/properties" ma:root="true" ma:fieldsID="bd037fe8a1561d16b7e1e1db62d89966" ns2:_="" ns3:_="" ns4:_="">
    <xsd:import namespace="b4e89af9-64e5-4128-948f-47a91b8aa5b5"/>
    <xsd:import namespace="http://schemas.microsoft.com/sharepoint/v3/fields"/>
    <xsd:import namespace="a8e189ab-abfc-4b4a-a3ce-ec378c317818"/>
    <xsd:element name="properties">
      <xsd:complexType>
        <xsd:sequence>
          <xsd:element name="documentManagement">
            <xsd:complexType>
              <xsd:all>
                <xsd:element ref="ns2:Document_x0020_Type" minOccurs="0"/>
                <xsd:element ref="ns2:Marque" minOccurs="0"/>
                <xsd:element ref="ns2:Period" minOccurs="0"/>
                <xsd:element ref="ns2:Year" minOccurs="0"/>
                <xsd:element ref="ns3:_Version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LengthInSeconds" minOccurs="0"/>
                <xsd:element ref="ns4:SOMMAIRE" minOccurs="0"/>
                <xsd:element ref="ns4:lcf76f155ced4ddcb4097134ff3c332f" minOccurs="0"/>
                <xsd:element ref="ns2:TaxCatchAll" minOccurs="0"/>
                <xsd:element ref="ns2:SharedWithUsers" minOccurs="0"/>
                <xsd:element ref="ns2:SharedWithDetails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e89af9-64e5-4128-948f-47a91b8aa5b5" elementFormDefault="qualified">
    <xsd:import namespace="http://schemas.microsoft.com/office/2006/documentManagement/types"/>
    <xsd:import namespace="http://schemas.microsoft.com/office/infopath/2007/PartnerControls"/>
    <xsd:element name="Document_x0020_Type" ma:index="8" nillable="true" ma:displayName="Document Type" ma:list="{bd1a9dd4-e05c-4460-a3eb-1e4f6db526f8}" ma:internalName="Document_x0020_Type" ma:showField="field_1" ma:web="b4e89af9-64e5-4128-948f-47a91b8aa5b5">
      <xsd:simpleType>
        <xsd:restriction base="dms:Lookup"/>
      </xsd:simpleType>
    </xsd:element>
    <xsd:element name="Marque" ma:index="9" nillable="true" ma:displayName="Marque" ma:list="{bd1a9dd4-e05c-4460-a3eb-1e4f6db526f8}" ma:internalName="Marque" ma:showField="field_2" ma:web="b4e89af9-64e5-4128-948f-47a91b8aa5b5">
      <xsd:simpleType>
        <xsd:restriction base="dms:Lookup"/>
      </xsd:simpleType>
    </xsd:element>
    <xsd:element name="Period" ma:index="10" nillable="true" ma:displayName="Period" ma:list="{bd1a9dd4-e05c-4460-a3eb-1e4f6db526f8}" ma:internalName="Period" ma:showField="field_3" ma:web="b4e89af9-64e5-4128-948f-47a91b8aa5b5">
      <xsd:simpleType>
        <xsd:restriction base="dms:Lookup"/>
      </xsd:simpleType>
    </xsd:element>
    <xsd:element name="Year" ma:index="11" nillable="true" ma:displayName="Year" ma:list="{bd1a9dd4-e05c-4460-a3eb-1e4f6db526f8}" ma:internalName="Year" ma:showField="Title" ma:web="b4e89af9-64e5-4128-948f-47a91b8aa5b5">
      <xsd:simpleType>
        <xsd:restriction base="dms:Lookup"/>
      </xsd:simpleType>
    </xsd:element>
    <xsd:element name="TaxCatchAll" ma:index="24" nillable="true" ma:displayName="Taxonomy Catch All Column" ma:hidden="true" ma:list="{e706b7be-18ed-41d3-8ba8-7039129fdf60}" ma:internalName="TaxCatchAll" ma:showField="CatchAllData" ma:web="b4e89af9-64e5-4128-948f-47a91b8aa5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5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Version" ma:index="12" nillable="true" ma:displayName="Version" ma:internalName="_Vers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e189ab-abfc-4b4a-a3ce-ec378c3178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SOMMAIRE" ma:index="21" nillable="true" ma:displayName="SOMMAIRE" ma:format="Dropdown" ma:internalName="SOMMAIRE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Balises d’images" ma:readOnly="false" ma:fieldId="{5cf76f15-5ced-4ddc-b409-7134ff3c332f}" ma:taxonomyMulti="true" ma:sspId="b2c2b515-6a25-4cc0-9dca-5495da4c846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7B1EA9D-4C98-41BF-A115-9AAC39ABBA6E}">
  <ds:schemaRefs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b4e89af9-64e5-4128-948f-47a91b8aa5b5"/>
    <ds:schemaRef ds:uri="a8e189ab-abfc-4b4a-a3ce-ec378c317818"/>
  </ds:schemaRefs>
</ds:datastoreItem>
</file>

<file path=customXml/itemProps2.xml><?xml version="1.0" encoding="utf-8"?>
<ds:datastoreItem xmlns:ds="http://schemas.openxmlformats.org/officeDocument/2006/customXml" ds:itemID="{9C9650EB-EB9D-4F34-AEF8-8F7D38E27C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7EA72C0-24A6-43E7-817F-9994ED0F76F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275</TotalTime>
  <Words>165</Words>
  <Application>Microsoft Office PowerPoint</Application>
  <PresentationFormat>Personnalisé</PresentationFormat>
  <Paragraphs>38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Houda FELAHI</dc:creator>
  <cp:lastModifiedBy>Houda FELAHI</cp:lastModifiedBy>
  <cp:revision>3</cp:revision>
  <dcterms:created xsi:type="dcterms:W3CDTF">2022-09-05T08:11:15Z</dcterms:created>
  <dcterms:modified xsi:type="dcterms:W3CDTF">2023-09-19T14:36:31Z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0x0101004B8CB3F9FE8EF943B77F5716443355B7</vt:lpwstr>
  </property>
  <property fmtid="{D5CDD505-2E9C-101B-9397-08002B2CF9AE}" pid="3" name="MediaServiceImageTags">
    <vt:lpwstr/>
  </property>
</Properties>
</file>