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0.xml" ContentType="application/vnd.openxmlformats-officedocument.theme+xml"/>
  <Override PartName="/ppt/theme/theme8.xml" ContentType="application/vnd.openxmlformats-officedocument.theme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12.xml" ContentType="application/vnd.openxmlformats-officedocument.theme+xml"/>
  <Override PartName="/ppt/theme/theme9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664" r:id="rId2"/>
    <p:sldMasterId id="2147483662" r:id="rId3"/>
    <p:sldMasterId id="2147483668" r:id="rId4"/>
    <p:sldMasterId id="2147483670" r:id="rId5"/>
    <p:sldMasterId id="2147483680" r:id="rId6"/>
    <p:sldMasterId id="2147483672" r:id="rId7"/>
    <p:sldMasterId id="2147483674" r:id="rId8"/>
    <p:sldMasterId id="2147483682" r:id="rId9"/>
    <p:sldMasterId id="2147483684" r:id="rId10"/>
    <p:sldMasterId id="2147483686" r:id="rId11"/>
  </p:sldMasterIdLst>
  <p:handoutMasterIdLst>
    <p:handoutMasterId r:id="rId13"/>
  </p:handoutMasterIdLst>
  <p:sldIdLst>
    <p:sldId id="274" r:id="rId12"/>
  </p:sldIdLst>
  <p:sldSz cx="10691813" cy="7559675"/>
  <p:notesSz cx="6858000" cy="9144000"/>
  <p:defaultTextStyle>
    <a:defPPr>
      <a:defRPr lang="en-US"/>
    </a:defPPr>
    <a:lvl1pPr marL="0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50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D44E"/>
    <a:srgbClr val="32352D"/>
    <a:srgbClr val="4D4D4C"/>
    <a:srgbClr val="C8D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663" autoAdjust="0"/>
    <p:restoredTop sz="95782"/>
  </p:normalViewPr>
  <p:slideViewPr>
    <p:cSldViewPr snapToGrid="0" snapToObjects="1" showGuides="1">
      <p:cViewPr varScale="1">
        <p:scale>
          <a:sx n="75" d="100"/>
          <a:sy n="75" d="100"/>
        </p:scale>
        <p:origin x="1834" y="53"/>
      </p:cViewPr>
      <p:guideLst>
        <p:guide orient="horz" pos="2381"/>
        <p:guide pos="502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customXml" Target="../customXml/item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821075-0FE3-264A-B6B7-FAD416480B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3C5089-A928-1C4C-B510-44DF398608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1D63B-9E39-9A48-AE91-60C4D1BD4A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C5EA0-ED99-3A44-AE39-5FBD67CDF5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48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236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553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89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112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18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250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72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120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95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413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21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82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81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88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272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223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708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39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4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27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65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81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1D590F6E-648A-49F0-BE25-F734CB5A992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6219" y="2383942"/>
            <a:ext cx="3523156" cy="3690925"/>
          </a:xfrm>
          <a:prstGeom prst="rect">
            <a:avLst/>
          </a:prstGeom>
        </p:spPr>
      </p:pic>
      <p:sp>
        <p:nvSpPr>
          <p:cNvPr id="33" name="ZoneTexte 142">
            <a:extLst>
              <a:ext uri="{FF2B5EF4-FFF2-40B4-BE49-F238E27FC236}">
                <a16:creationId xmlns:a16="http://schemas.microsoft.com/office/drawing/2014/main" id="{44203418-1C53-4BCB-93F5-A50AE34FBC4D}"/>
              </a:ext>
            </a:extLst>
          </p:cNvPr>
          <p:cNvSpPr txBox="1"/>
          <p:nvPr/>
        </p:nvSpPr>
        <p:spPr>
          <a:xfrm>
            <a:off x="140295" y="2319853"/>
            <a:ext cx="2563729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2 vitesses mécaniques</a:t>
            </a:r>
          </a:p>
          <a:p>
            <a:pPr>
              <a:defRPr/>
            </a:pPr>
            <a:r>
              <a:rPr lang="fr-FR" sz="900" dirty="0">
                <a:solidFill>
                  <a:srgbClr val="4D4D4C"/>
                </a:solidFill>
                <a:latin typeface="Lato" panose="020F0502020204030203" pitchFamily="34" charset="77"/>
              </a:rPr>
              <a:t>Pour s’adapter à tous types de travaux</a:t>
            </a:r>
          </a:p>
          <a:p>
            <a:pPr>
              <a:defRPr/>
            </a:pPr>
            <a:r>
              <a:rPr lang="fr-FR" altLang="ja-JP" sz="900" b="1" dirty="0">
                <a:solidFill>
                  <a:srgbClr val="C8D44E"/>
                </a:solidFill>
                <a:latin typeface="Lato" panose="020F0502020204030203" pitchFamily="34" charset="77"/>
              </a:rPr>
              <a:t>Polyvalente</a:t>
            </a:r>
          </a:p>
          <a:p>
            <a:pPr>
              <a:spcBef>
                <a:spcPts val="600"/>
              </a:spcBef>
              <a:defRPr/>
            </a:pP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Mandrin métal 13 mm </a:t>
            </a:r>
            <a:r>
              <a:rPr lang="fr-FR" sz="1000" b="1" cap="small" dirty="0" err="1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autoserrant</a:t>
            </a:r>
            <a:endParaRPr lang="fr-FR" sz="1000" b="1" cap="small" dirty="0">
              <a:solidFill>
                <a:srgbClr val="4D4D4C"/>
              </a:solidFill>
              <a:latin typeface="Lato" panose="020F0502020204030203" pitchFamily="34" charset="77"/>
              <a:cs typeface="Arial" charset="0"/>
            </a:endParaRPr>
          </a:p>
          <a:p>
            <a:pPr>
              <a:defRPr/>
            </a:pPr>
            <a:r>
              <a:rPr lang="fr-FR" sz="900" dirty="0">
                <a:solidFill>
                  <a:srgbClr val="4D4D4C"/>
                </a:solidFill>
                <a:latin typeface="Lato" panose="020F0502020204030203" pitchFamily="34" charset="77"/>
              </a:rPr>
              <a:t>Pour effectuer tous types de perçages, même de gros diamètre. Changement rapide des accessoires à 1 main</a:t>
            </a:r>
          </a:p>
          <a:p>
            <a:pPr>
              <a:defRPr/>
            </a:pPr>
            <a:r>
              <a:rPr lang="fr-FR" altLang="fr-FR" sz="900" b="1" dirty="0">
                <a:solidFill>
                  <a:srgbClr val="C8D44E"/>
                </a:solidFill>
                <a:latin typeface="Lato" panose="020F0502020204030203" pitchFamily="34" charset="77"/>
              </a:rPr>
              <a:t>Efficacité</a:t>
            </a:r>
            <a:endParaRPr lang="fr-FR" altLang="fr-FR" sz="1000" b="1" dirty="0">
              <a:solidFill>
                <a:srgbClr val="C8D44E"/>
              </a:solidFill>
              <a:latin typeface="Lato" panose="020F0502020204030203" pitchFamily="34" charset="77"/>
            </a:endParaRPr>
          </a:p>
          <a:p>
            <a:pPr>
              <a:spcBef>
                <a:spcPts val="600"/>
              </a:spcBef>
              <a:defRPr/>
            </a:pPr>
            <a:r>
              <a:rPr lang="fr-FR" altLang="ja-JP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24 positions de couple</a:t>
            </a:r>
          </a:p>
          <a:p>
            <a:pPr>
              <a:defRPr/>
            </a:pPr>
            <a:r>
              <a:rPr lang="fr-FR" altLang="ja-JP" sz="900" dirty="0">
                <a:solidFill>
                  <a:srgbClr val="4D4D4C"/>
                </a:solidFill>
                <a:latin typeface="Lato" panose="020F0502020204030203" pitchFamily="34" charset="77"/>
              </a:rPr>
              <a:t>Pour un réglage rapide</a:t>
            </a:r>
          </a:p>
          <a:p>
            <a:pPr>
              <a:defRPr/>
            </a:pPr>
            <a:r>
              <a:rPr lang="fr-FR" altLang="ja-JP" sz="900" b="1" dirty="0">
                <a:solidFill>
                  <a:srgbClr val="C8D44E"/>
                </a:solidFill>
                <a:latin typeface="Lato" panose="020F0502020204030203" pitchFamily="34" charset="77"/>
              </a:rPr>
              <a:t>Confort d’utilisation</a:t>
            </a:r>
          </a:p>
          <a:p>
            <a:pPr>
              <a:spcBef>
                <a:spcPts val="600"/>
              </a:spcBef>
              <a:defRPr/>
            </a:pP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Variateur de vitesse à la gâchette</a:t>
            </a:r>
          </a:p>
          <a:p>
            <a:pPr>
              <a:defRPr/>
            </a:pPr>
            <a:r>
              <a:rPr lang="fr-FR" sz="900" dirty="0">
                <a:solidFill>
                  <a:srgbClr val="4D4D4C"/>
                </a:solidFill>
                <a:latin typeface="Lato" panose="020F0502020204030203" pitchFamily="34" charset="77"/>
              </a:rPr>
              <a:t>Pour s’adapter à votre rythme</a:t>
            </a:r>
          </a:p>
          <a:p>
            <a:pPr>
              <a:defRPr/>
            </a:pPr>
            <a:r>
              <a:rPr lang="fr-FR" altLang="fr-FR" sz="900" b="1" dirty="0">
                <a:solidFill>
                  <a:srgbClr val="C8D44E"/>
                </a:solidFill>
                <a:latin typeface="Lato" panose="020F0502020204030203" pitchFamily="34" charset="77"/>
              </a:rPr>
              <a:t>Confort d’utilisation</a:t>
            </a:r>
          </a:p>
          <a:p>
            <a:pPr>
              <a:spcBef>
                <a:spcPts val="600"/>
              </a:spcBef>
              <a:defRPr/>
            </a:pP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Eclairage LED</a:t>
            </a:r>
          </a:p>
          <a:p>
            <a:pPr>
              <a:defRPr/>
            </a:pPr>
            <a:r>
              <a:rPr lang="fr-FR" sz="900" dirty="0">
                <a:solidFill>
                  <a:srgbClr val="4D4D4C"/>
                </a:solidFill>
                <a:latin typeface="Lato" panose="020F0502020204030203" pitchFamily="34" charset="77"/>
              </a:rPr>
              <a:t>Pour une meilleure visibilité</a:t>
            </a:r>
          </a:p>
          <a:p>
            <a:pPr>
              <a:defRPr/>
            </a:pPr>
            <a:r>
              <a:rPr lang="fr-FR" altLang="fr-FR" sz="900" b="1" dirty="0">
                <a:solidFill>
                  <a:srgbClr val="C8D44E"/>
                </a:solidFill>
                <a:latin typeface="Lato" panose="020F0502020204030203" pitchFamily="34" charset="77"/>
              </a:rPr>
              <a:t>Pratique</a:t>
            </a:r>
          </a:p>
        </p:txBody>
      </p:sp>
      <p:sp>
        <p:nvSpPr>
          <p:cNvPr id="39" name="Rectangle 29">
            <a:extLst>
              <a:ext uri="{FF2B5EF4-FFF2-40B4-BE49-F238E27FC236}">
                <a16:creationId xmlns:a16="http://schemas.microsoft.com/office/drawing/2014/main" id="{C6D056E0-CA38-4E8E-BB42-76E932684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731" y="558153"/>
            <a:ext cx="3802013" cy="75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rIns="180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en-US" sz="1600" b="1" dirty="0">
                <a:solidFill>
                  <a:srgbClr val="4D4D4C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RPD18-0 </a:t>
            </a:r>
            <a:r>
              <a:rPr lang="fr-FR" altLang="en-US" sz="900" dirty="0">
                <a:solidFill>
                  <a:srgbClr val="4D4D4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(Code article : 5133005438)</a:t>
            </a:r>
          </a:p>
          <a:p>
            <a:r>
              <a:rPr lang="fr-FR" altLang="en-US" sz="1200" b="1" dirty="0">
                <a:solidFill>
                  <a:srgbClr val="4D4D4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Perceuse-visseuse à percussion 18V ONE+™</a:t>
            </a:r>
          </a:p>
          <a:p>
            <a:r>
              <a:rPr lang="fr-FR" altLang="en-US" sz="1200" b="1" dirty="0">
                <a:solidFill>
                  <a:srgbClr val="4D4D4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Vendue sans batterie ni chargeur </a:t>
            </a:r>
          </a:p>
        </p:txBody>
      </p:sp>
      <p:pic>
        <p:nvPicPr>
          <p:cNvPr id="8" name="Picture 18" descr="DC_white_line.png">
            <a:extLst>
              <a:ext uri="{FF2B5EF4-FFF2-40B4-BE49-F238E27FC236}">
                <a16:creationId xmlns:a16="http://schemas.microsoft.com/office/drawing/2014/main" id="{D5D91ABB-F2C1-C643-B633-FFC0C3E3F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21" y="551741"/>
            <a:ext cx="759493" cy="76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FEF130B-33E9-F64B-B51E-5A30D4E4DE73}"/>
              </a:ext>
            </a:extLst>
          </p:cNvPr>
          <p:cNvSpPr/>
          <p:nvPr/>
        </p:nvSpPr>
        <p:spPr>
          <a:xfrm>
            <a:off x="8003268" y="1714211"/>
            <a:ext cx="2687384" cy="5845464"/>
          </a:xfrm>
          <a:prstGeom prst="rect">
            <a:avLst/>
          </a:prstGeom>
          <a:solidFill>
            <a:srgbClr val="4D4D4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Calibri Light" panose="020F0302020204030204"/>
              <a:ea typeface="ＭＳ Ｐゴシック" pitchFamily="1" charset="-128"/>
              <a:cs typeface="+mn-cs"/>
            </a:endParaRPr>
          </a:p>
        </p:txBody>
      </p:sp>
      <p:sp>
        <p:nvSpPr>
          <p:cNvPr id="51" name="Text Box 8">
            <a:extLst>
              <a:ext uri="{FF2B5EF4-FFF2-40B4-BE49-F238E27FC236}">
                <a16:creationId xmlns:a16="http://schemas.microsoft.com/office/drawing/2014/main" id="{A9125180-FF2B-44C0-AA01-CAA1B2C6F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8872" y="6624131"/>
            <a:ext cx="898837" cy="17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521437" rtl="0" eaLnBrk="1" fontAlgn="auto" latinLnBrk="0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CODE EAN</a:t>
            </a:r>
          </a:p>
        </p:txBody>
      </p:sp>
      <p:sp>
        <p:nvSpPr>
          <p:cNvPr id="53" name="Line 10">
            <a:extLst>
              <a:ext uri="{FF2B5EF4-FFF2-40B4-BE49-F238E27FC236}">
                <a16:creationId xmlns:a16="http://schemas.microsoft.com/office/drawing/2014/main" id="{E2EF8435-E245-4283-9B62-037BDB79D8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99261" y="1965029"/>
            <a:ext cx="1833308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Arial" charset="0"/>
            </a:endParaRPr>
          </a:p>
        </p:txBody>
      </p:sp>
      <p:sp>
        <p:nvSpPr>
          <p:cNvPr id="54" name="Text Box 9">
            <a:extLst>
              <a:ext uri="{FF2B5EF4-FFF2-40B4-BE49-F238E27FC236}">
                <a16:creationId xmlns:a16="http://schemas.microsoft.com/office/drawing/2014/main" id="{B5134464-9C21-4811-8552-A8049BCDF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515" y="1724579"/>
            <a:ext cx="252216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CARACTÉRISTIQUES TECHNIQUES</a:t>
            </a:r>
          </a:p>
        </p:txBody>
      </p:sp>
      <p:sp>
        <p:nvSpPr>
          <p:cNvPr id="64" name="Text Box 9">
            <a:extLst>
              <a:ext uri="{FF2B5EF4-FFF2-40B4-BE49-F238E27FC236}">
                <a16:creationId xmlns:a16="http://schemas.microsoft.com/office/drawing/2014/main" id="{F1020760-2DEB-4335-AD53-4E08F647B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8741" y="1981167"/>
            <a:ext cx="2693564" cy="24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0" eaLnBrk="1" hangingPunct="1">
              <a:spcBef>
                <a:spcPct val="50000"/>
              </a:spcBef>
              <a:defRPr/>
            </a:pPr>
            <a:r>
              <a:rPr lang="fr-FR" sz="900" b="1" dirty="0">
                <a:solidFill>
                  <a:prstClr val="white"/>
                </a:solidFill>
                <a:latin typeface="Lato" panose="020F0502020204030203" pitchFamily="34" charset="77"/>
              </a:rPr>
              <a:t>Tension : </a:t>
            </a: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18V</a:t>
            </a:r>
          </a:p>
          <a:p>
            <a:pPr lvl="0" eaLnBrk="1" hangingPunct="1">
              <a:spcBef>
                <a:spcPct val="50000"/>
              </a:spcBef>
              <a:defRPr/>
            </a:pPr>
            <a:r>
              <a:rPr lang="fr-FR" sz="900" b="1" dirty="0">
                <a:solidFill>
                  <a:prstClr val="white"/>
                </a:solidFill>
                <a:latin typeface="Lato" panose="020F0502020204030203" pitchFamily="34" charset="77"/>
              </a:rPr>
              <a:t>Couple max : </a:t>
            </a: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52 Nm</a:t>
            </a:r>
          </a:p>
          <a:p>
            <a:pPr lvl="0" eaLnBrk="1" hangingPunct="1">
              <a:spcBef>
                <a:spcPct val="50000"/>
              </a:spcBef>
              <a:defRPr/>
            </a:pPr>
            <a:r>
              <a:rPr lang="fr-FR" sz="900" b="1" dirty="0">
                <a:solidFill>
                  <a:prstClr val="white"/>
                </a:solidFill>
                <a:latin typeface="Lato" panose="020F0502020204030203" pitchFamily="34" charset="77"/>
              </a:rPr>
              <a:t>Vitesses à vide :</a:t>
            </a:r>
          </a:p>
          <a:p>
            <a:pPr lvl="0" eaLnBrk="1" hangingPunct="1">
              <a:defRPr/>
            </a:pP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V1 : 450 tr/min</a:t>
            </a:r>
          </a:p>
          <a:p>
            <a:pPr lvl="0" eaLnBrk="1" hangingPunct="1">
              <a:defRPr/>
            </a:pP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V2 : 1750 tr/min</a:t>
            </a:r>
          </a:p>
          <a:p>
            <a:pPr lvl="0" eaLnBrk="1" hangingPunct="1">
              <a:spcBef>
                <a:spcPct val="50000"/>
              </a:spcBef>
              <a:defRPr/>
            </a:pPr>
            <a:r>
              <a:rPr lang="fr-FR" sz="900" b="1" dirty="0">
                <a:solidFill>
                  <a:prstClr val="white"/>
                </a:solidFill>
                <a:latin typeface="Lato" panose="020F0502020204030203" pitchFamily="34" charset="77"/>
              </a:rPr>
              <a:t>Fréquences de frappe :</a:t>
            </a:r>
          </a:p>
          <a:p>
            <a:pPr lvl="0" eaLnBrk="1" hangingPunct="1">
              <a:defRPr/>
            </a:pP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V1 : 7200 </a:t>
            </a:r>
            <a:r>
              <a:rPr lang="fr-FR" sz="900" dirty="0" err="1">
                <a:solidFill>
                  <a:prstClr val="white"/>
                </a:solidFill>
                <a:latin typeface="Lato" panose="020F0502020204030203" pitchFamily="34" charset="77"/>
              </a:rPr>
              <a:t>cp</a:t>
            </a: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/min</a:t>
            </a:r>
          </a:p>
          <a:p>
            <a:pPr lvl="0" eaLnBrk="1" hangingPunct="1">
              <a:defRPr/>
            </a:pP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V2 : 28 000 </a:t>
            </a:r>
            <a:r>
              <a:rPr lang="fr-FR" sz="900" dirty="0" err="1">
                <a:solidFill>
                  <a:prstClr val="white"/>
                </a:solidFill>
                <a:latin typeface="Lato" panose="020F0502020204030203" pitchFamily="34" charset="77"/>
              </a:rPr>
              <a:t>cp</a:t>
            </a: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/min</a:t>
            </a:r>
          </a:p>
          <a:p>
            <a:pPr lvl="0" eaLnBrk="1" hangingPunct="1">
              <a:spcBef>
                <a:spcPct val="50000"/>
              </a:spcBef>
              <a:defRPr/>
            </a:pPr>
            <a:r>
              <a:rPr lang="fr-FR" sz="900" b="1" dirty="0">
                <a:solidFill>
                  <a:prstClr val="white"/>
                </a:solidFill>
                <a:latin typeface="Lato" panose="020F0502020204030203" pitchFamily="34" charset="77"/>
              </a:rPr>
              <a:t>Capacités de perçage :</a:t>
            </a:r>
          </a:p>
          <a:p>
            <a:pPr lvl="0" eaLnBrk="1" hangingPunct="1">
              <a:defRPr/>
            </a:pP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Bois : 38 m</a:t>
            </a:r>
          </a:p>
          <a:p>
            <a:pPr lvl="0" eaLnBrk="1" hangingPunct="1">
              <a:defRPr/>
            </a:pP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Métal : 13 mm</a:t>
            </a:r>
          </a:p>
          <a:p>
            <a:pPr lvl="0" eaLnBrk="1" hangingPunct="1">
              <a:defRPr/>
            </a:pP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Béton : 13 mm</a:t>
            </a:r>
          </a:p>
          <a:p>
            <a:pPr lvl="0" eaLnBrk="1" hangingPunct="1">
              <a:spcBef>
                <a:spcPct val="50000"/>
              </a:spcBef>
              <a:defRPr/>
            </a:pPr>
            <a:r>
              <a:rPr lang="fr-FR" sz="900" b="1" dirty="0">
                <a:solidFill>
                  <a:prstClr val="white"/>
                </a:solidFill>
                <a:latin typeface="Lato" panose="020F0502020204030203" pitchFamily="34" charset="77"/>
              </a:rPr>
              <a:t>Poids (sans batterie) : </a:t>
            </a: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1,2 kg</a:t>
            </a:r>
            <a:endParaRPr lang="fr-FR" sz="900" b="1" dirty="0">
              <a:solidFill>
                <a:prstClr val="white"/>
              </a:solidFill>
              <a:latin typeface="Lato" panose="020F0502020204030203" pitchFamily="34" charset="77"/>
            </a:endParaRP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Arial" charset="0"/>
            </a:endParaRPr>
          </a:p>
        </p:txBody>
      </p:sp>
      <p:sp>
        <p:nvSpPr>
          <p:cNvPr id="84" name="Text Box 9">
            <a:extLst>
              <a:ext uri="{FF2B5EF4-FFF2-40B4-BE49-F238E27FC236}">
                <a16:creationId xmlns:a16="http://schemas.microsoft.com/office/drawing/2014/main" id="{CA50F4E6-9ED9-4752-83B0-FFE4F1B9C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0177" y="5387178"/>
            <a:ext cx="27621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88900" marR="0" lvl="0" indent="-8890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*  Garantie 2 ans + 1 an d’extension offert,</a:t>
            </a:r>
          </a:p>
          <a:p>
            <a:pPr marL="88900" marR="0" lvl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voir conditions sur le site </a:t>
            </a:r>
            <a:r>
              <a:rPr kumimoji="0" lang="fr-FR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Ryobi</a:t>
            </a:r>
            <a:r>
              <a:rPr kumimoji="0" lang="fr-FR" sz="800" b="0" i="1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®</a:t>
            </a: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 : ryobitools.fr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FB51C8A9-EE81-460A-8292-B7351EC739B9}"/>
              </a:ext>
            </a:extLst>
          </p:cNvPr>
          <p:cNvGrpSpPr/>
          <p:nvPr/>
        </p:nvGrpSpPr>
        <p:grpSpPr>
          <a:xfrm>
            <a:off x="8007111" y="5753012"/>
            <a:ext cx="2683542" cy="762431"/>
            <a:chOff x="8007111" y="5753012"/>
            <a:chExt cx="2683542" cy="762431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413D7C0-CB98-4981-A3C9-6212250509ED}"/>
                </a:ext>
              </a:extLst>
            </p:cNvPr>
            <p:cNvSpPr/>
            <p:nvPr/>
          </p:nvSpPr>
          <p:spPr>
            <a:xfrm>
              <a:off x="8007111" y="5753012"/>
              <a:ext cx="2683542" cy="762431"/>
            </a:xfrm>
            <a:prstGeom prst="rect">
              <a:avLst/>
            </a:prstGeom>
            <a:solidFill>
              <a:srgbClr val="C6D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214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5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C8D44E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Text Box 9">
              <a:extLst>
                <a:ext uri="{FF2B5EF4-FFF2-40B4-BE49-F238E27FC236}">
                  <a16:creationId xmlns:a16="http://schemas.microsoft.com/office/drawing/2014/main" id="{D218B81F-8E78-4DD6-8FCD-63B4031120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0551" y="5862629"/>
              <a:ext cx="197804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l" defTabSz="52143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panose="020F0502020204030203" pitchFamily="34" charset="77"/>
                  <a:ea typeface="+mn-ea"/>
                  <a:cs typeface="Arial" charset="0"/>
                </a:rPr>
                <a:t>Scannez et découvrez</a:t>
              </a:r>
            </a:p>
            <a:p>
              <a:pPr marL="0" marR="0" lvl="0" indent="0" algn="l" defTabSz="5214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panose="020F0502020204030203" pitchFamily="34" charset="77"/>
                  <a:ea typeface="+mn-ea"/>
                  <a:cs typeface="Arial" charset="0"/>
                </a:rPr>
                <a:t>la gamme 18V ONE+™ Ryobi</a:t>
              </a:r>
              <a:r>
                <a:rPr kumimoji="0" lang="fr-FR" sz="1000" b="1" i="1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panose="020F0502020204030203" pitchFamily="34" charset="77"/>
                  <a:ea typeface="+mn-ea"/>
                  <a:cs typeface="Arial" charset="0"/>
                </a:rPr>
                <a:t>®</a:t>
              </a:r>
            </a:p>
          </p:txBody>
        </p: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31146D4F-84DC-44CF-9ED4-C6A4E97F4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54300" y="5795009"/>
              <a:ext cx="684000" cy="684000"/>
            </a:xfrm>
            <a:prstGeom prst="rect">
              <a:avLst/>
            </a:prstGeom>
          </p:spPr>
        </p:pic>
      </p:grpSp>
      <p:sp>
        <p:nvSpPr>
          <p:cNvPr id="89" name="Rectangle 16">
            <a:extLst>
              <a:ext uri="{FF2B5EF4-FFF2-40B4-BE49-F238E27FC236}">
                <a16:creationId xmlns:a16="http://schemas.microsoft.com/office/drawing/2014/main" id="{23ADDF4F-8F9F-477A-9BD8-A92E3E449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088" y="1822408"/>
            <a:ext cx="4678226" cy="47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171451" algn="l"/>
                <a:tab pos="4033865" algn="l"/>
              </a:tabLst>
              <a:defRPr/>
            </a:pPr>
            <a:r>
              <a:rPr lang="fr-FR" altLang="fr-FR" sz="1400" b="1" dirty="0">
                <a:solidFill>
                  <a:srgbClr val="DD3022"/>
                </a:solidFill>
                <a:latin typeface="Lato" panose="020F0502020204030203" pitchFamily="34" charset="77"/>
              </a:rPr>
              <a:t>Concept 18V ONE+™</a:t>
            </a:r>
          </a:p>
          <a:p>
            <a:pPr>
              <a:defRPr/>
            </a:pPr>
            <a:r>
              <a:rPr lang="fr-FR" altLang="fr-FR" sz="1000" dirty="0">
                <a:solidFill>
                  <a:srgbClr val="4D4D4C"/>
                </a:solidFill>
                <a:latin typeface="Lato" panose="020F0502020204030203" pitchFamily="34" charset="77"/>
              </a:rPr>
              <a:t>Une batterie pour plus de 200 outils de bricolage, jardinage et bien plus encore...</a:t>
            </a:r>
          </a:p>
          <a:p>
            <a:pPr>
              <a:defRPr/>
            </a:pPr>
            <a:endParaRPr lang="fr-FR" altLang="fr-FR" sz="800" dirty="0">
              <a:latin typeface="Lato" panose="020F0502020204030203" pitchFamily="34" charset="77"/>
            </a:endParaRPr>
          </a:p>
          <a:p>
            <a:pPr eaLnBrk="1" hangingPunct="1">
              <a:defRPr/>
            </a:pPr>
            <a:endParaRPr lang="fr-FR" altLang="fr-FR" sz="900" i="1" dirty="0">
              <a:latin typeface="Lato" panose="020F0502020204030203" pitchFamily="34" charset="77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0955FFC-B83E-4A98-ADDA-965ACA9DF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9362" y="6624887"/>
            <a:ext cx="1692000" cy="748673"/>
          </a:xfrm>
          <a:prstGeom prst="rect">
            <a:avLst/>
          </a:prstGeom>
        </p:spPr>
      </p:pic>
      <p:sp>
        <p:nvSpPr>
          <p:cNvPr id="43" name="Text Box 45">
            <a:extLst>
              <a:ext uri="{FF2B5EF4-FFF2-40B4-BE49-F238E27FC236}">
                <a16:creationId xmlns:a16="http://schemas.microsoft.com/office/drawing/2014/main" id="{A9366DDD-E300-4AB5-9339-04826AF06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56" y="5948540"/>
            <a:ext cx="3354543" cy="20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433" tIns="47323" rIns="94433" bIns="473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87015" eaLnBrk="1" hangingPunct="1">
              <a:lnSpc>
                <a:spcPts val="800"/>
              </a:lnSpc>
              <a:spcBef>
                <a:spcPct val="50000"/>
              </a:spcBef>
              <a:defRPr/>
            </a:pPr>
            <a:r>
              <a:rPr lang="fr-FR" sz="105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Perçage de gros diamètre, perçage béton &amp; brique</a:t>
            </a:r>
          </a:p>
        </p:txBody>
      </p:sp>
      <p:pic>
        <p:nvPicPr>
          <p:cNvPr id="35" name="Picture 2" descr="C:\Users\leclercq-gance\AppData\Local\Microsoft\Windows\Temporary Internet Files\Content.Outlook\LPSUA2LU\3 ans de garantie FR_1-01.png">
            <a:extLst>
              <a:ext uri="{FF2B5EF4-FFF2-40B4-BE49-F238E27FC236}">
                <a16:creationId xmlns:a16="http://schemas.microsoft.com/office/drawing/2014/main" id="{D507D00F-2AF0-427E-9D83-3424EC6D7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47136" y="3816185"/>
            <a:ext cx="407443" cy="40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 Box 9">
            <a:extLst>
              <a:ext uri="{FF2B5EF4-FFF2-40B4-BE49-F238E27FC236}">
                <a16:creationId xmlns:a16="http://schemas.microsoft.com/office/drawing/2014/main" id="{12131942-A342-44A0-AE11-10784FC28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2575" y="4298502"/>
            <a:ext cx="166974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LIVRÉE</a:t>
            </a:r>
          </a:p>
        </p:txBody>
      </p:sp>
      <p:sp>
        <p:nvSpPr>
          <p:cNvPr id="37" name="Line 10">
            <a:extLst>
              <a:ext uri="{FF2B5EF4-FFF2-40B4-BE49-F238E27FC236}">
                <a16:creationId xmlns:a16="http://schemas.microsoft.com/office/drawing/2014/main" id="{844EA4F1-6999-4CB4-8BDC-2BCF60DC84FD}"/>
              </a:ext>
            </a:extLst>
          </p:cNvPr>
          <p:cNvSpPr>
            <a:spLocks noChangeShapeType="1"/>
          </p:cNvSpPr>
          <p:nvPr/>
        </p:nvSpPr>
        <p:spPr bwMode="auto">
          <a:xfrm>
            <a:off x="8099258" y="4530609"/>
            <a:ext cx="1585999" cy="1298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Arial" charset="0"/>
            </a:endParaRPr>
          </a:p>
        </p:txBody>
      </p:sp>
      <p:sp>
        <p:nvSpPr>
          <p:cNvPr id="42" name="Text Box 9">
            <a:extLst>
              <a:ext uri="{FF2B5EF4-FFF2-40B4-BE49-F238E27FC236}">
                <a16:creationId xmlns:a16="http://schemas.microsoft.com/office/drawing/2014/main" id="{93265CDD-513C-404F-BCC8-35A901204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514" y="4544690"/>
            <a:ext cx="266788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88900" lvl="0" indent="-88900" eaLnBrk="1" hangingPunct="1">
              <a:buFont typeface="Arial" panose="020B0604020202020204" pitchFamily="34" charset="0"/>
              <a:buChar char="•"/>
              <a:defRPr/>
            </a:pP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En boîte carton</a:t>
            </a:r>
          </a:p>
        </p:txBody>
      </p:sp>
      <p:cxnSp>
        <p:nvCxnSpPr>
          <p:cNvPr id="57" name="Straight Connector 42">
            <a:extLst>
              <a:ext uri="{FF2B5EF4-FFF2-40B4-BE49-F238E27FC236}">
                <a16:creationId xmlns:a16="http://schemas.microsoft.com/office/drawing/2014/main" id="{8884906E-B511-4CC7-935B-0407D7359B7E}"/>
              </a:ext>
            </a:extLst>
          </p:cNvPr>
          <p:cNvCxnSpPr>
            <a:cxnSpLocks/>
          </p:cNvCxnSpPr>
          <p:nvPr/>
        </p:nvCxnSpPr>
        <p:spPr>
          <a:xfrm>
            <a:off x="2317742" y="2964804"/>
            <a:ext cx="504000" cy="0"/>
          </a:xfrm>
          <a:prstGeom prst="line">
            <a:avLst/>
          </a:prstGeom>
          <a:ln>
            <a:solidFill>
              <a:srgbClr val="4D4D4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 29">
            <a:extLst>
              <a:ext uri="{FF2B5EF4-FFF2-40B4-BE49-F238E27FC236}">
                <a16:creationId xmlns:a16="http://schemas.microsoft.com/office/drawing/2014/main" id="{0B744788-FEF0-46F6-B040-7FEC1FA22A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7534" y="1774533"/>
            <a:ext cx="707265" cy="944788"/>
          </a:xfrm>
          <a:prstGeom prst="rect">
            <a:avLst/>
          </a:prstGeom>
        </p:spPr>
      </p:pic>
      <p:sp>
        <p:nvSpPr>
          <p:cNvPr id="32" name="ZoneTexte 142">
            <a:extLst>
              <a:ext uri="{FF2B5EF4-FFF2-40B4-BE49-F238E27FC236}">
                <a16:creationId xmlns:a16="http://schemas.microsoft.com/office/drawing/2014/main" id="{B00A8E03-9B62-4807-9A5C-B035640AFF5F}"/>
              </a:ext>
            </a:extLst>
          </p:cNvPr>
          <p:cNvSpPr txBox="1"/>
          <p:nvPr/>
        </p:nvSpPr>
        <p:spPr>
          <a:xfrm>
            <a:off x="5670845" y="3002479"/>
            <a:ext cx="2500971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Fonction percussion</a:t>
            </a:r>
          </a:p>
          <a:p>
            <a:pPr>
              <a:spcBef>
                <a:spcPts val="600"/>
              </a:spcBef>
              <a:defRPr/>
            </a:pPr>
            <a:endParaRPr lang="fr-FR" sz="1000" b="1" cap="small" dirty="0">
              <a:solidFill>
                <a:srgbClr val="4D4D4C"/>
              </a:solidFill>
              <a:latin typeface="Lato" panose="020F0502020204030203" pitchFamily="34" charset="77"/>
              <a:cs typeface="Arial" charset="0"/>
            </a:endParaRPr>
          </a:p>
          <a:p>
            <a:pPr>
              <a:spcBef>
                <a:spcPts val="600"/>
              </a:spcBef>
              <a:defRPr/>
            </a:pP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Inverseur de rotation</a:t>
            </a:r>
          </a:p>
          <a:p>
            <a:pPr>
              <a:defRPr/>
            </a:pPr>
            <a:r>
              <a:rPr lang="fr-FR" sz="900" dirty="0">
                <a:solidFill>
                  <a:srgbClr val="4D4D4C"/>
                </a:solidFill>
                <a:latin typeface="Lato" panose="020F0502020204030203" pitchFamily="34" charset="77"/>
              </a:rPr>
              <a:t>Vissez et dévissez en un tour de main</a:t>
            </a:r>
          </a:p>
          <a:p>
            <a:pPr>
              <a:defRPr/>
            </a:pPr>
            <a:r>
              <a:rPr lang="fr-FR" altLang="fr-FR" sz="900" b="1" dirty="0">
                <a:solidFill>
                  <a:srgbClr val="C8D44E"/>
                </a:solidFill>
                <a:latin typeface="Lato" panose="020F0502020204030203" pitchFamily="34" charset="77"/>
              </a:rPr>
              <a:t>Pratique</a:t>
            </a:r>
            <a:endParaRPr lang="fr-FR" altLang="fr-FR" sz="1000" b="1" dirty="0">
              <a:solidFill>
                <a:srgbClr val="C8D44E"/>
              </a:solidFill>
              <a:latin typeface="Lato" panose="020F0502020204030203" pitchFamily="34" charset="77"/>
            </a:endParaRPr>
          </a:p>
          <a:p>
            <a:pPr>
              <a:spcBef>
                <a:spcPts val="600"/>
              </a:spcBef>
              <a:defRPr/>
            </a:pP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Poignée profilée </a:t>
            </a:r>
            <a:r>
              <a:rPr lang="fr-FR" sz="1000" b="1" cap="small" dirty="0" err="1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GripZone</a:t>
            </a:r>
            <a:r>
              <a:rPr lang="fr-FR" sz="1000" b="1" cap="small" baseline="30000" dirty="0" err="1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TM</a:t>
            </a:r>
            <a:br>
              <a:rPr lang="fr-FR" sz="1000" b="1" cap="small" baseline="30000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</a:b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micro-alvéolée</a:t>
            </a:r>
          </a:p>
          <a:p>
            <a:pPr>
              <a:defRPr/>
            </a:pPr>
            <a:r>
              <a:rPr lang="fr-FR" sz="900" dirty="0">
                <a:solidFill>
                  <a:srgbClr val="4D4D4C"/>
                </a:solidFill>
                <a:latin typeface="Lato" panose="020F0502020204030203" pitchFamily="34" charset="77"/>
              </a:rPr>
              <a:t>Pour une prise en main plus ferme et plus confortable</a:t>
            </a:r>
          </a:p>
          <a:p>
            <a:pPr>
              <a:defRPr/>
            </a:pPr>
            <a:r>
              <a:rPr lang="fr-FR" altLang="fr-FR" sz="900" b="1" dirty="0">
                <a:solidFill>
                  <a:srgbClr val="C8D44E"/>
                </a:solidFill>
                <a:latin typeface="Lato" panose="020F0502020204030203" pitchFamily="34" charset="77"/>
              </a:rPr>
              <a:t>Confort d’utilisation</a:t>
            </a:r>
          </a:p>
        </p:txBody>
      </p:sp>
      <p:cxnSp>
        <p:nvCxnSpPr>
          <p:cNvPr id="34" name="Straight Connector 42">
            <a:extLst>
              <a:ext uri="{FF2B5EF4-FFF2-40B4-BE49-F238E27FC236}">
                <a16:creationId xmlns:a16="http://schemas.microsoft.com/office/drawing/2014/main" id="{98CD65C2-C06E-47D1-99BC-F0F5F612E8D8}"/>
              </a:ext>
            </a:extLst>
          </p:cNvPr>
          <p:cNvCxnSpPr>
            <a:cxnSpLocks/>
          </p:cNvCxnSpPr>
          <p:nvPr/>
        </p:nvCxnSpPr>
        <p:spPr>
          <a:xfrm>
            <a:off x="2317742" y="4225653"/>
            <a:ext cx="1783238" cy="0"/>
          </a:xfrm>
          <a:prstGeom prst="line">
            <a:avLst/>
          </a:prstGeom>
          <a:ln>
            <a:solidFill>
              <a:srgbClr val="4D4D4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42">
            <a:extLst>
              <a:ext uri="{FF2B5EF4-FFF2-40B4-BE49-F238E27FC236}">
                <a16:creationId xmlns:a16="http://schemas.microsoft.com/office/drawing/2014/main" id="{7A6093A6-AD5E-43E7-9972-2097163ADE5F}"/>
              </a:ext>
            </a:extLst>
          </p:cNvPr>
          <p:cNvCxnSpPr>
            <a:cxnSpLocks/>
          </p:cNvCxnSpPr>
          <p:nvPr/>
        </p:nvCxnSpPr>
        <p:spPr>
          <a:xfrm flipV="1">
            <a:off x="4100980" y="4143375"/>
            <a:ext cx="0" cy="85891"/>
          </a:xfrm>
          <a:prstGeom prst="line">
            <a:avLst/>
          </a:prstGeom>
          <a:ln>
            <a:solidFill>
              <a:srgbClr val="4D4D4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2">
            <a:extLst>
              <a:ext uri="{FF2B5EF4-FFF2-40B4-BE49-F238E27FC236}">
                <a16:creationId xmlns:a16="http://schemas.microsoft.com/office/drawing/2014/main" id="{49960B50-DFEA-43D2-AFFB-A2501368BD0A}"/>
              </a:ext>
            </a:extLst>
          </p:cNvPr>
          <p:cNvCxnSpPr>
            <a:cxnSpLocks/>
          </p:cNvCxnSpPr>
          <p:nvPr/>
        </p:nvCxnSpPr>
        <p:spPr>
          <a:xfrm>
            <a:off x="1290447" y="4726602"/>
            <a:ext cx="2772000" cy="0"/>
          </a:xfrm>
          <a:prstGeom prst="line">
            <a:avLst/>
          </a:prstGeom>
          <a:ln>
            <a:solidFill>
              <a:srgbClr val="4D4D4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2">
            <a:extLst>
              <a:ext uri="{FF2B5EF4-FFF2-40B4-BE49-F238E27FC236}">
                <a16:creationId xmlns:a16="http://schemas.microsoft.com/office/drawing/2014/main" id="{B18A61BF-31BB-43E4-86E1-1A690AC6A6D1}"/>
              </a:ext>
            </a:extLst>
          </p:cNvPr>
          <p:cNvCxnSpPr>
            <a:cxnSpLocks/>
          </p:cNvCxnSpPr>
          <p:nvPr/>
        </p:nvCxnSpPr>
        <p:spPr>
          <a:xfrm flipH="1">
            <a:off x="4059920" y="4726602"/>
            <a:ext cx="0" cy="595206"/>
          </a:xfrm>
          <a:prstGeom prst="line">
            <a:avLst/>
          </a:prstGeom>
          <a:ln>
            <a:solidFill>
              <a:srgbClr val="4D4D4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2">
            <a:extLst>
              <a:ext uri="{FF2B5EF4-FFF2-40B4-BE49-F238E27FC236}">
                <a16:creationId xmlns:a16="http://schemas.microsoft.com/office/drawing/2014/main" id="{53792162-AC76-45B9-A995-385F13F329FB}"/>
              </a:ext>
            </a:extLst>
          </p:cNvPr>
          <p:cNvCxnSpPr>
            <a:cxnSpLocks/>
          </p:cNvCxnSpPr>
          <p:nvPr/>
        </p:nvCxnSpPr>
        <p:spPr>
          <a:xfrm flipH="1">
            <a:off x="4834128" y="3590439"/>
            <a:ext cx="864000" cy="0"/>
          </a:xfrm>
          <a:prstGeom prst="line">
            <a:avLst/>
          </a:prstGeom>
          <a:ln>
            <a:solidFill>
              <a:srgbClr val="4D4D4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2">
            <a:extLst>
              <a:ext uri="{FF2B5EF4-FFF2-40B4-BE49-F238E27FC236}">
                <a16:creationId xmlns:a16="http://schemas.microsoft.com/office/drawing/2014/main" id="{7A96C14F-A327-4BD2-ADCA-077E46EDB628}"/>
              </a:ext>
            </a:extLst>
          </p:cNvPr>
          <p:cNvCxnSpPr>
            <a:cxnSpLocks/>
          </p:cNvCxnSpPr>
          <p:nvPr/>
        </p:nvCxnSpPr>
        <p:spPr>
          <a:xfrm flipH="1">
            <a:off x="5122128" y="4102494"/>
            <a:ext cx="576000" cy="0"/>
          </a:xfrm>
          <a:prstGeom prst="line">
            <a:avLst/>
          </a:prstGeom>
          <a:ln>
            <a:solidFill>
              <a:srgbClr val="4D4D4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2">
            <a:extLst>
              <a:ext uri="{FF2B5EF4-FFF2-40B4-BE49-F238E27FC236}">
                <a16:creationId xmlns:a16="http://schemas.microsoft.com/office/drawing/2014/main" id="{A1D09368-971A-4452-9472-81FF8DB185B3}"/>
              </a:ext>
            </a:extLst>
          </p:cNvPr>
          <p:cNvCxnSpPr>
            <a:cxnSpLocks/>
          </p:cNvCxnSpPr>
          <p:nvPr/>
        </p:nvCxnSpPr>
        <p:spPr>
          <a:xfrm flipV="1">
            <a:off x="3801639" y="3590439"/>
            <a:ext cx="0" cy="135828"/>
          </a:xfrm>
          <a:prstGeom prst="line">
            <a:avLst/>
          </a:prstGeom>
          <a:ln>
            <a:solidFill>
              <a:srgbClr val="4D4D4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2">
            <a:extLst>
              <a:ext uri="{FF2B5EF4-FFF2-40B4-BE49-F238E27FC236}">
                <a16:creationId xmlns:a16="http://schemas.microsoft.com/office/drawing/2014/main" id="{7F5C8E3C-E3F5-465E-BAF4-AFE771C37946}"/>
              </a:ext>
            </a:extLst>
          </p:cNvPr>
          <p:cNvCxnSpPr>
            <a:cxnSpLocks/>
          </p:cNvCxnSpPr>
          <p:nvPr/>
        </p:nvCxnSpPr>
        <p:spPr>
          <a:xfrm>
            <a:off x="1781175" y="3722653"/>
            <a:ext cx="2020464" cy="0"/>
          </a:xfrm>
          <a:prstGeom prst="line">
            <a:avLst/>
          </a:prstGeom>
          <a:ln>
            <a:solidFill>
              <a:srgbClr val="4D4D4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2">
            <a:extLst>
              <a:ext uri="{FF2B5EF4-FFF2-40B4-BE49-F238E27FC236}">
                <a16:creationId xmlns:a16="http://schemas.microsoft.com/office/drawing/2014/main" id="{A5A80B4D-40CE-477C-BACE-FA775383DC54}"/>
              </a:ext>
            </a:extLst>
          </p:cNvPr>
          <p:cNvCxnSpPr>
            <a:cxnSpLocks/>
          </p:cNvCxnSpPr>
          <p:nvPr/>
        </p:nvCxnSpPr>
        <p:spPr>
          <a:xfrm>
            <a:off x="1693792" y="2461106"/>
            <a:ext cx="2870738" cy="0"/>
          </a:xfrm>
          <a:prstGeom prst="line">
            <a:avLst/>
          </a:prstGeom>
          <a:ln>
            <a:solidFill>
              <a:srgbClr val="4D4D4C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42">
            <a:extLst>
              <a:ext uri="{FF2B5EF4-FFF2-40B4-BE49-F238E27FC236}">
                <a16:creationId xmlns:a16="http://schemas.microsoft.com/office/drawing/2014/main" id="{BBD67D06-E480-4A71-99FC-DB24BD75B100}"/>
              </a:ext>
            </a:extLst>
          </p:cNvPr>
          <p:cNvCxnSpPr>
            <a:cxnSpLocks/>
          </p:cNvCxnSpPr>
          <p:nvPr/>
        </p:nvCxnSpPr>
        <p:spPr>
          <a:xfrm flipH="1">
            <a:off x="4714240" y="3127134"/>
            <a:ext cx="983888" cy="0"/>
          </a:xfrm>
          <a:prstGeom prst="line">
            <a:avLst/>
          </a:prstGeom>
          <a:ln>
            <a:solidFill>
              <a:srgbClr val="4D4D4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65" descr="C:\Users\leclercq-gance\AppData\Local\Microsoft\Windows\Temporary Internet Files\Content.IE5\0GZD7IC0\OPP1820--Hero_3.jpg">
            <a:extLst>
              <a:ext uri="{FF2B5EF4-FFF2-40B4-BE49-F238E27FC236}">
                <a16:creationId xmlns:a16="http://schemas.microsoft.com/office/drawing/2014/main" id="{C39321D4-F7AE-4E7E-8204-5BCD35846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2" t="72221" r="11856" b="2292"/>
          <a:stretch>
            <a:fillRect/>
          </a:stretch>
        </p:blipFill>
        <p:spPr bwMode="auto">
          <a:xfrm>
            <a:off x="7133063" y="5033832"/>
            <a:ext cx="796622" cy="62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0C38D4F-9348-4E70-816F-39E70D94E0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4799" y="6158882"/>
            <a:ext cx="2014656" cy="134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028603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3606C463-47B4-7148-B1DE-68D608246E6A}"/>
    </a:ext>
  </a:extLst>
</a:theme>
</file>

<file path=ppt/theme/theme10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4E217DC5-7A27-E147-952B-CEB9C68F4956}"/>
    </a:ext>
  </a:extLst>
</a:theme>
</file>

<file path=ppt/theme/theme11.xml><?xml version="1.0" encoding="utf-8"?>
<a:theme xmlns:a="http://schemas.openxmlformats.org/drawingml/2006/main" name="1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CA7BB065-17FB-7C49-A783-03CC34AE1A94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FB44F65E-7B25-434C-9285-ADCA7B77B1EC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DEB3F13D-D1A1-AC46-9380-55D03BB00DDE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793F9FA9-10ED-0243-B106-2650DFE60C65}"/>
    </a:ext>
  </a:extLst>
</a:theme>
</file>

<file path=ppt/theme/theme5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B5766B55-9299-7C44-93F9-480BB455BF34}"/>
    </a:ext>
  </a:extLst>
</a:theme>
</file>

<file path=ppt/theme/theme6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83AC496B-2223-624D-977A-A3E7AC72D535}"/>
    </a:ext>
  </a:extLst>
</a:theme>
</file>

<file path=ppt/theme/theme7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3D302BEC-078B-0B47-B577-FF0A4F4D7168}"/>
    </a:ext>
  </a:extLst>
</a:theme>
</file>

<file path=ppt/theme/theme8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F12DE7DE-1553-694F-A579-A34BF8B54EB9}"/>
    </a:ext>
  </a:extLst>
</a:theme>
</file>

<file path=ppt/theme/theme9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FE3CC315-BC59-424D-93EE-245BB467B16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8CB3F9FE8EF943B77F5716443355B7" ma:contentTypeVersion="22" ma:contentTypeDescription="Create a new document." ma:contentTypeScope="" ma:versionID="c9613c747817c3f7768f6314d13e8e43">
  <xsd:schema xmlns:xsd="http://www.w3.org/2001/XMLSchema" xmlns:xs="http://www.w3.org/2001/XMLSchema" xmlns:p="http://schemas.microsoft.com/office/2006/metadata/properties" xmlns:ns2="b4e89af9-64e5-4128-948f-47a91b8aa5b5" xmlns:ns3="http://schemas.microsoft.com/sharepoint/v3/fields" xmlns:ns4="a8e189ab-abfc-4b4a-a3ce-ec378c317818" targetNamespace="http://schemas.microsoft.com/office/2006/metadata/properties" ma:root="true" ma:fieldsID="09534dcb00f48f792466953cd1e4e07d" ns2:_="" ns3:_="" ns4:_="">
    <xsd:import namespace="b4e89af9-64e5-4128-948f-47a91b8aa5b5"/>
    <xsd:import namespace="http://schemas.microsoft.com/sharepoint/v3/fields"/>
    <xsd:import namespace="a8e189ab-abfc-4b4a-a3ce-ec378c317818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Marque" minOccurs="0"/>
                <xsd:element ref="ns2:Period" minOccurs="0"/>
                <xsd:element ref="ns2:Year" minOccurs="0"/>
                <xsd:element ref="ns3:_Version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  <xsd:element ref="ns4:SOMMAIRE" minOccurs="0"/>
                <xsd:element ref="ns4:lcf76f155ced4ddcb4097134ff3c332f" minOccurs="0"/>
                <xsd:element ref="ns2:TaxCatchAll" minOccurs="0"/>
                <xsd:element ref="ns2:SharedWithUsers" minOccurs="0"/>
                <xsd:element ref="ns2:SharedWithDetails" minOccurs="0"/>
                <xsd:element ref="ns4:MediaServiceObjectDetectorVersions" minOccurs="0"/>
                <xsd:element ref="ns4:MediaServiceSearchProperties" minOccurs="0"/>
                <xsd:element ref="ns4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e89af9-64e5-4128-948f-47a91b8aa5b5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nillable="true" ma:displayName="Document Type" ma:list="{bd1a9dd4-e05c-4460-a3eb-1e4f6db526f8}" ma:internalName="Document_x0020_Type" ma:showField="field_1" ma:web="b4e89af9-64e5-4128-948f-47a91b8aa5b5">
      <xsd:simpleType>
        <xsd:restriction base="dms:Lookup"/>
      </xsd:simpleType>
    </xsd:element>
    <xsd:element name="Marque" ma:index="9" nillable="true" ma:displayName="Marque" ma:list="{bd1a9dd4-e05c-4460-a3eb-1e4f6db526f8}" ma:internalName="Marque" ma:showField="field_2" ma:web="b4e89af9-64e5-4128-948f-47a91b8aa5b5">
      <xsd:simpleType>
        <xsd:restriction base="dms:Lookup"/>
      </xsd:simpleType>
    </xsd:element>
    <xsd:element name="Period" ma:index="10" nillable="true" ma:displayName="Period" ma:list="{bd1a9dd4-e05c-4460-a3eb-1e4f6db526f8}" ma:internalName="Period" ma:showField="field_3" ma:web="b4e89af9-64e5-4128-948f-47a91b8aa5b5">
      <xsd:simpleType>
        <xsd:restriction base="dms:Lookup"/>
      </xsd:simpleType>
    </xsd:element>
    <xsd:element name="Year" ma:index="11" nillable="true" ma:displayName="Year" ma:list="{bd1a9dd4-e05c-4460-a3eb-1e4f6db526f8}" ma:internalName="Year" ma:showField="Title" ma:web="b4e89af9-64e5-4128-948f-47a91b8aa5b5">
      <xsd:simpleType>
        <xsd:restriction base="dms:Lookup"/>
      </xsd:simpleType>
    </xsd:element>
    <xsd:element name="TaxCatchAll" ma:index="24" nillable="true" ma:displayName="Taxonomy Catch All Column" ma:hidden="true" ma:list="{e706b7be-18ed-41d3-8ba8-7039129fdf60}" ma:internalName="TaxCatchAll" ma:showField="CatchAllData" ma:web="b4e89af9-64e5-4128-948f-47a91b8aa5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Version" ma:index="12" nillable="true" ma:displayName="Version" ma:internalName="_Vers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e189ab-abfc-4b4a-a3ce-ec378c3178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SOMMAIRE" ma:index="21" nillable="true" ma:displayName="SOMMAIRE" ma:format="Dropdown" ma:internalName="SOMMAIR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2c2b515-6a25-4cc0-9dca-5495da4c84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9" nillable="true" ma:displayName="Sign-off status" ma:internalName="Sign_x002d_off_x0020_statu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Document_x0020_Type xmlns="b4e89af9-64e5-4128-948f-47a91b8aa5b5" xsi:nil="true"/>
    <TaxCatchAll xmlns="b4e89af9-64e5-4128-948f-47a91b8aa5b5" xsi:nil="true"/>
    <Year xmlns="b4e89af9-64e5-4128-948f-47a91b8aa5b5" xsi:nil="true"/>
    <Marque xmlns="b4e89af9-64e5-4128-948f-47a91b8aa5b5" xsi:nil="true"/>
    <Period xmlns="b4e89af9-64e5-4128-948f-47a91b8aa5b5" xsi:nil="true"/>
    <lcf76f155ced4ddcb4097134ff3c332f xmlns="a8e189ab-abfc-4b4a-a3ce-ec378c317818">
      <Terms xmlns="http://schemas.microsoft.com/office/infopath/2007/PartnerControls"/>
    </lcf76f155ced4ddcb4097134ff3c332f>
    <SOMMAIRE xmlns="a8e189ab-abfc-4b4a-a3ce-ec378c317818" xsi:nil="true"/>
    <_Flow_SignoffStatus xmlns="a8e189ab-abfc-4b4a-a3ce-ec378c317818" xsi:nil="true"/>
  </documentManagement>
</p:properties>
</file>

<file path=customXml/itemProps1.xml><?xml version="1.0" encoding="utf-8"?>
<ds:datastoreItem xmlns:ds="http://schemas.openxmlformats.org/officeDocument/2006/customXml" ds:itemID="{C2FEC475-5739-4854-B4E2-EBA7559367D7}"/>
</file>

<file path=customXml/itemProps2.xml><?xml version="1.0" encoding="utf-8"?>
<ds:datastoreItem xmlns:ds="http://schemas.openxmlformats.org/officeDocument/2006/customXml" ds:itemID="{F41A7D5E-5A97-4DA7-8775-DE353CFF1813}"/>
</file>

<file path=customXml/itemProps3.xml><?xml version="1.0" encoding="utf-8"?>
<ds:datastoreItem xmlns:ds="http://schemas.openxmlformats.org/officeDocument/2006/customXml" ds:itemID="{8F434609-3DE4-4F8F-8F9F-C981A896DC4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1039</TotalTime>
  <Words>251</Words>
  <Application>Microsoft Office PowerPoint</Application>
  <PresentationFormat>Personnalisé</PresentationFormat>
  <Paragraphs>50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11</vt:i4>
      </vt:variant>
      <vt:variant>
        <vt:lpstr>Titres des diapositives</vt:lpstr>
      </vt:variant>
      <vt:variant>
        <vt:i4>1</vt:i4>
      </vt:variant>
    </vt:vector>
  </HeadingPairs>
  <TitlesOfParts>
    <vt:vector size="16" baseType="lpstr">
      <vt:lpstr>Arial</vt:lpstr>
      <vt:lpstr>Calibri</vt:lpstr>
      <vt:lpstr>Calibri Light</vt:lpstr>
      <vt:lpstr>Lato</vt:lpstr>
      <vt:lpstr>3_Office Theme</vt:lpstr>
      <vt:lpstr>2_Office Theme</vt:lpstr>
      <vt:lpstr>1_Office Theme</vt:lpstr>
      <vt:lpstr>4_Office Theme</vt:lpstr>
      <vt:lpstr>5_Office Theme</vt:lpstr>
      <vt:lpstr>10_Office Theme</vt:lpstr>
      <vt:lpstr>6_Office Theme</vt:lpstr>
      <vt:lpstr>7_Office Theme</vt:lpstr>
      <vt:lpstr>8_Office Theme</vt:lpstr>
      <vt:lpstr>9_Office Theme</vt:lpstr>
      <vt:lpstr>11_Office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Todd</dc:creator>
  <cp:lastModifiedBy>Laure Misuriello</cp:lastModifiedBy>
  <cp:revision>105</cp:revision>
  <dcterms:created xsi:type="dcterms:W3CDTF">2020-07-22T15:12:40Z</dcterms:created>
  <dcterms:modified xsi:type="dcterms:W3CDTF">2022-01-11T10:43:28Z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0x0101004B8CB3F9FE8EF943B77F5716443355B7</vt:lpwstr>
  </property>
  <property fmtid="{D5CDD505-2E9C-101B-9397-08002B2CF9AE}" pid="3" name="MediaServiceImageTags">
    <vt:lpwstr/>
  </property>
</Properties>
</file>