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906000" type="A4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174" y="90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7C35-8DD6-4635-9A95-975C52B3A3E7}" type="datetimeFigureOut">
              <a:rPr lang="ro-RO" smtClean="0"/>
              <a:pPr/>
              <a:t>28.01.2019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7C35-8DD6-4635-9A95-975C52B3A3E7}" type="datetimeFigureOut">
              <a:rPr lang="ro-RO" smtClean="0"/>
              <a:pPr/>
              <a:t>28.01.2019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7C35-8DD6-4635-9A95-975C52B3A3E7}" type="datetimeFigureOut">
              <a:rPr lang="ro-RO" smtClean="0"/>
              <a:pPr/>
              <a:t>28.01.2019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7C35-8DD6-4635-9A95-975C52B3A3E7}" type="datetimeFigureOut">
              <a:rPr lang="ro-RO" smtClean="0"/>
              <a:pPr/>
              <a:t>28.01.2019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7C35-8DD6-4635-9A95-975C52B3A3E7}" type="datetimeFigureOut">
              <a:rPr lang="ro-RO" smtClean="0"/>
              <a:pPr/>
              <a:t>28.01.2019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7C35-8DD6-4635-9A95-975C52B3A3E7}" type="datetimeFigureOut">
              <a:rPr lang="ro-RO" smtClean="0"/>
              <a:pPr/>
              <a:t>28.01.2019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7C35-8DD6-4635-9A95-975C52B3A3E7}" type="datetimeFigureOut">
              <a:rPr lang="ro-RO" smtClean="0"/>
              <a:pPr/>
              <a:t>28.01.2019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7C35-8DD6-4635-9A95-975C52B3A3E7}" type="datetimeFigureOut">
              <a:rPr lang="ro-RO" smtClean="0"/>
              <a:pPr/>
              <a:t>28.01.2019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7C35-8DD6-4635-9A95-975C52B3A3E7}" type="datetimeFigureOut">
              <a:rPr lang="ro-RO" smtClean="0"/>
              <a:pPr/>
              <a:t>28.01.2019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7C35-8DD6-4635-9A95-975C52B3A3E7}" type="datetimeFigureOut">
              <a:rPr lang="ro-RO" smtClean="0"/>
              <a:pPr/>
              <a:t>28.01.2019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37C35-8DD6-4635-9A95-975C52B3A3E7}" type="datetimeFigureOut">
              <a:rPr lang="ro-RO" smtClean="0"/>
              <a:pPr/>
              <a:t>28.01.2019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737C35-8DD6-4635-9A95-975C52B3A3E7}" type="datetimeFigureOut">
              <a:rPr lang="ro-RO" smtClean="0"/>
              <a:pPr/>
              <a:t>28.01.2019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A661A-63AD-4EF9-A115-1AF4714D9D38}" type="slidenum">
              <a:rPr lang="ro-RO" smtClean="0"/>
              <a:pPr/>
              <a:t>‹N°›</a:t>
            </a:fld>
            <a:endParaRPr lang="ro-R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5"/>
          <p:cNvGrpSpPr/>
          <p:nvPr/>
        </p:nvGrpSpPr>
        <p:grpSpPr>
          <a:xfrm>
            <a:off x="4221088" y="2996296"/>
            <a:ext cx="1534680" cy="330272"/>
            <a:chOff x="-3502416" y="3546814"/>
            <a:chExt cx="3703327" cy="901361"/>
          </a:xfrm>
        </p:grpSpPr>
        <p:pic>
          <p:nvPicPr>
            <p:cNvPr id="11" name="Picture 2" descr="C:\Users\zdherrma\Dropbox\00 SU-Projet LDD\LDD_Partage\04 LDD-Chantiers\01 Concept\00 Templates Fiches Produits Système U\00 pictos tract\VF\Pictos JPEG\a monter.jpg"/>
            <p:cNvPicPr>
              <a:picLocks noChangeAspect="1" noChangeArrowheads="1"/>
            </p:cNvPicPr>
            <p:nvPr/>
          </p:nvPicPr>
          <p:blipFill>
            <a:blip r:embed="rId2" cstate="print"/>
            <a:srcRect r="47456"/>
            <a:stretch>
              <a:fillRect/>
            </a:stretch>
          </p:blipFill>
          <p:spPr bwMode="auto">
            <a:xfrm>
              <a:off x="-2407031" y="3562350"/>
              <a:ext cx="1251942" cy="885825"/>
            </a:xfrm>
            <a:prstGeom prst="rect">
              <a:avLst/>
            </a:prstGeom>
            <a:noFill/>
          </p:spPr>
        </p:pic>
        <p:pic>
          <p:nvPicPr>
            <p:cNvPr id="12" name="Picture 3" descr="C:\Users\zdherrma\Dropbox\00 SU-Projet LDD\LDD_Partage\04 LDD-Chantiers\01 Concept\00 Templates Fiches Produits Système U\00 pictos tract\VF\Pictos JPEG\Bois a traiter.jpg"/>
            <p:cNvPicPr>
              <a:picLocks noChangeAspect="1" noChangeArrowheads="1"/>
            </p:cNvPicPr>
            <p:nvPr/>
          </p:nvPicPr>
          <p:blipFill>
            <a:blip r:embed="rId3" cstate="print"/>
            <a:srcRect r="55652"/>
            <a:stretch>
              <a:fillRect/>
            </a:stretch>
          </p:blipFill>
          <p:spPr bwMode="auto">
            <a:xfrm>
              <a:off x="-3502416" y="3546814"/>
              <a:ext cx="1064594" cy="901361"/>
            </a:xfrm>
            <a:prstGeom prst="rect">
              <a:avLst/>
            </a:prstGeom>
            <a:noFill/>
          </p:spPr>
        </p:pic>
        <p:pic>
          <p:nvPicPr>
            <p:cNvPr id="13" name="Picture 5" descr="C:\Users\zdherrma\Dropbox\00 SU-Projet LDD\LDD_Partage\04 LDD-Chantiers\01 Concept\00 Templates Fiches Produits Système U\00 pictos tract\VF\Pictos JPEG\Montage.jpg"/>
            <p:cNvPicPr>
              <a:picLocks noChangeAspect="1" noChangeArrowheads="1"/>
            </p:cNvPicPr>
            <p:nvPr/>
          </p:nvPicPr>
          <p:blipFill>
            <a:blip r:embed="rId4" cstate="print"/>
            <a:srcRect r="50872"/>
            <a:stretch>
              <a:fillRect/>
            </a:stretch>
          </p:blipFill>
          <p:spPr bwMode="auto">
            <a:xfrm>
              <a:off x="-1096847" y="3562350"/>
              <a:ext cx="1297758" cy="885825"/>
            </a:xfrm>
            <a:prstGeom prst="rect">
              <a:avLst/>
            </a:prstGeom>
            <a:noFill/>
          </p:spPr>
        </p:pic>
      </p:grp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076700" y="1065213"/>
            <a:ext cx="2520000" cy="720000"/>
          </a:xfrm>
          <a:prstGeom prst="rect">
            <a:avLst/>
          </a:prstGeom>
          <a:solidFill>
            <a:srgbClr val="ABCE25"/>
          </a:solidFill>
          <a:ln w="0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/>
            <a:r>
              <a:rPr lang="fr-FR" sz="1400" b="1" dirty="0">
                <a:solidFill>
                  <a:schemeClr val="bg1"/>
                </a:solidFill>
              </a:rPr>
              <a:t>Abri en panneaux 16 mm </a:t>
            </a:r>
          </a:p>
          <a:p>
            <a:pPr algn="ctr"/>
            <a:r>
              <a:rPr lang="fr-FR" sz="1400" b="1" dirty="0">
                <a:solidFill>
                  <a:schemeClr val="bg1"/>
                </a:solidFill>
              </a:rPr>
              <a:t>avec plancher</a:t>
            </a:r>
            <a:endParaRPr lang="fr-FR" sz="1400" dirty="0">
              <a:solidFill>
                <a:schemeClr val="bg1"/>
              </a:solidFill>
            </a:endParaRPr>
          </a:p>
          <a:p>
            <a:pPr algn="ctr"/>
            <a:r>
              <a:rPr lang="fr-FR" sz="1400" dirty="0" err="1">
                <a:solidFill>
                  <a:schemeClr val="bg1"/>
                </a:solidFill>
              </a:rPr>
              <a:t>Ref</a:t>
            </a:r>
            <a:r>
              <a:rPr lang="fr-FR" sz="1400" dirty="0">
                <a:solidFill>
                  <a:schemeClr val="bg1"/>
                </a:solidFill>
              </a:rPr>
              <a:t>. ED 2424.01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fr-FR" b="1" dirty="0">
              <a:solidFill>
                <a:schemeClr val="bg1"/>
              </a:solidFill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5" name="Rectangle 3"/>
          <p:cNvSpPr>
            <a:spLocks noChangeArrowheads="1"/>
          </p:cNvSpPr>
          <p:nvPr/>
        </p:nvSpPr>
        <p:spPr bwMode="auto">
          <a:xfrm>
            <a:off x="4076701" y="3873501"/>
            <a:ext cx="2520950" cy="2232025"/>
          </a:xfrm>
          <a:prstGeom prst="rect">
            <a:avLst/>
          </a:prstGeom>
          <a:noFill/>
          <a:ln w="31750">
            <a:solidFill>
              <a:srgbClr val="ABCE25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2550" indent="-82550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-"/>
            </a:pPr>
            <a:r>
              <a:rPr lang="fr-FR" sz="1100" dirty="0">
                <a:ea typeface="Calibri" pitchFamily="34" charset="0"/>
                <a:cs typeface="Times New Roman" pitchFamily="18" charset="0"/>
              </a:rPr>
              <a:t>Meilleur rapport qualité prix</a:t>
            </a:r>
          </a:p>
          <a:p>
            <a:pPr marL="82550" indent="-82550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-"/>
            </a:pPr>
            <a:r>
              <a:rPr lang="fr-FR" sz="1100" dirty="0">
                <a:ea typeface="Calibri" pitchFamily="34" charset="0"/>
                <a:cs typeface="Times New Roman" pitchFamily="18" charset="0"/>
              </a:rPr>
              <a:t>Facile à monter grâce au système à panneau</a:t>
            </a:r>
          </a:p>
          <a:p>
            <a:pPr marL="82550" indent="-82550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-"/>
            </a:pPr>
            <a:r>
              <a:rPr lang="fr-FR" sz="1100" dirty="0">
                <a:ea typeface="Calibri" pitchFamily="34" charset="0"/>
                <a:cs typeface="Times New Roman" pitchFamily="18" charset="0"/>
              </a:rPr>
              <a:t>Livré avec toit en plaques ondulées pour une plus grande longévité</a:t>
            </a:r>
          </a:p>
          <a:p>
            <a:pPr marL="82550" indent="-82550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-"/>
            </a:pPr>
            <a:r>
              <a:rPr lang="fr-FR" sz="1100" dirty="0">
                <a:ea typeface="Calibri" pitchFamily="34" charset="0"/>
                <a:cs typeface="Times New Roman" pitchFamily="18" charset="0"/>
              </a:rPr>
              <a:t>Livré avec plancher</a:t>
            </a:r>
          </a:p>
          <a:p>
            <a:pPr marL="82550" indent="-82550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-"/>
            </a:pPr>
            <a:r>
              <a:rPr lang="fr-FR" sz="1100" dirty="0">
                <a:ea typeface="Calibri" pitchFamily="34" charset="0"/>
                <a:cs typeface="Times New Roman" pitchFamily="18" charset="0"/>
              </a:rPr>
              <a:t>Produit fabriqué en EUROPE</a:t>
            </a:r>
          </a:p>
          <a:p>
            <a:pPr marL="82550" indent="-82550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-"/>
            </a:pPr>
            <a:r>
              <a:rPr lang="fr-FR" sz="1100" dirty="0">
                <a:ea typeface="Calibri" pitchFamily="34" charset="0"/>
                <a:cs typeface="Times New Roman" pitchFamily="18" charset="0"/>
              </a:rPr>
              <a:t>Produit FSC</a:t>
            </a:r>
          </a:p>
        </p:txBody>
      </p:sp>
      <p:sp>
        <p:nvSpPr>
          <p:cNvPr id="36" name="Rectangle 7"/>
          <p:cNvSpPr>
            <a:spLocks noChangeArrowheads="1"/>
          </p:cNvSpPr>
          <p:nvPr/>
        </p:nvSpPr>
        <p:spPr bwMode="auto">
          <a:xfrm>
            <a:off x="4076700" y="6392864"/>
            <a:ext cx="2520950" cy="2180175"/>
          </a:xfrm>
          <a:prstGeom prst="rect">
            <a:avLst/>
          </a:prstGeom>
          <a:noFill/>
          <a:ln w="31750">
            <a:solidFill>
              <a:srgbClr val="ABCE25"/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82550" lvl="0" indent="-82550" eaLnBrk="0" fontAlgn="base" hangingPunct="0">
              <a:spcBef>
                <a:spcPct val="0"/>
              </a:spcBef>
              <a:spcAft>
                <a:spcPct val="0"/>
              </a:spcAft>
              <a:buFont typeface="Calibri" pitchFamily="34" charset="0"/>
              <a:buChar char="-"/>
            </a:pPr>
            <a:r>
              <a:rPr lang="fr-FR" sz="1100" dirty="0">
                <a:ea typeface="Calibri" pitchFamily="34" charset="0"/>
                <a:cs typeface="Times New Roman" pitchFamily="18" charset="0"/>
              </a:rPr>
              <a:t>A installer sur une dalle béton obligatoirement</a:t>
            </a:r>
          </a:p>
          <a:p>
            <a:pPr marL="82550" indent="-82550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1100" dirty="0">
              <a:ea typeface="Calibri" pitchFamily="34" charset="0"/>
              <a:cs typeface="Times New Roman" pitchFamily="18" charset="0"/>
            </a:endParaRPr>
          </a:p>
        </p:txBody>
      </p:sp>
      <p:pic>
        <p:nvPicPr>
          <p:cNvPr id="14" name="Image 13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42"/>
          <a:stretch>
            <a:fillRect/>
          </a:stretch>
        </p:blipFill>
        <p:spPr bwMode="auto">
          <a:xfrm>
            <a:off x="4471341" y="128588"/>
            <a:ext cx="1804697" cy="82019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Image 14" descr="C:\Users\nantier\Desktop\Documents LDD 1\FORESTA\Visuels\ED 2424.01.jpg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48407" y="736708"/>
            <a:ext cx="3024336" cy="2304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AutoShape 11"/>
          <p:cNvCxnSpPr>
            <a:cxnSpLocks noChangeShapeType="1"/>
          </p:cNvCxnSpPr>
          <p:nvPr/>
        </p:nvCxnSpPr>
        <p:spPr bwMode="auto">
          <a:xfrm flipV="1">
            <a:off x="3140968" y="1369030"/>
            <a:ext cx="0" cy="1094770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17" name="AutoShape 11"/>
          <p:cNvCxnSpPr>
            <a:cxnSpLocks noChangeShapeType="1"/>
          </p:cNvCxnSpPr>
          <p:nvPr/>
        </p:nvCxnSpPr>
        <p:spPr bwMode="auto">
          <a:xfrm flipH="1" flipV="1">
            <a:off x="600235" y="2677519"/>
            <a:ext cx="766576" cy="287684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cxnSp>
        <p:nvCxnSpPr>
          <p:cNvPr id="18" name="AutoShape 11"/>
          <p:cNvCxnSpPr>
            <a:cxnSpLocks noChangeShapeType="1"/>
          </p:cNvCxnSpPr>
          <p:nvPr/>
        </p:nvCxnSpPr>
        <p:spPr bwMode="auto">
          <a:xfrm flipV="1">
            <a:off x="1710688" y="2708612"/>
            <a:ext cx="1296144" cy="287684"/>
          </a:xfrm>
          <a:prstGeom prst="straightConnector1">
            <a:avLst/>
          </a:prstGeom>
          <a:noFill/>
          <a:ln w="19050">
            <a:solidFill>
              <a:schemeClr val="tx1"/>
            </a:solidFill>
            <a:round/>
            <a:headEnd type="triangle" w="med" len="med"/>
            <a:tailEnd type="triangle" w="med" len="med"/>
          </a:ln>
        </p:spPr>
      </p:cxnSp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3068962" y="2184400"/>
            <a:ext cx="61277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9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2,10 m</a:t>
            </a:r>
          </a:p>
        </p:txBody>
      </p:sp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2317899" y="2956720"/>
            <a:ext cx="64452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9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2,70 m</a:t>
            </a:r>
          </a:p>
        </p:txBody>
      </p:sp>
      <p:sp>
        <p:nvSpPr>
          <p:cNvPr id="26627" name="Rectangle 3"/>
          <p:cNvSpPr>
            <a:spLocks noChangeArrowheads="1"/>
          </p:cNvSpPr>
          <p:nvPr/>
        </p:nvSpPr>
        <p:spPr bwMode="auto">
          <a:xfrm>
            <a:off x="525318" y="2905989"/>
            <a:ext cx="593725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9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2,67 m</a:t>
            </a:r>
          </a:p>
        </p:txBody>
      </p:sp>
      <p:graphicFrame>
        <p:nvGraphicFramePr>
          <p:cNvPr id="23" name="Tableau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7571344"/>
              </p:ext>
            </p:extLst>
          </p:nvPr>
        </p:nvGraphicFramePr>
        <p:xfrm>
          <a:off x="260350" y="3729039"/>
          <a:ext cx="3600450" cy="4925694"/>
        </p:xfrm>
        <a:graphic>
          <a:graphicData uri="http://schemas.openxmlformats.org/drawingml/2006/table">
            <a:tbl>
              <a:tblPr/>
              <a:tblGrid>
                <a:gridCol w="10804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200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73100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DIMENSIONS</a:t>
                      </a:r>
                      <a:endParaRPr lang="fr-FR" sz="9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E2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1274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 u="sng" dirty="0">
                          <a:latin typeface="Calibri"/>
                          <a:ea typeface="Calibri"/>
                          <a:cs typeface="Times New Roman"/>
                        </a:rPr>
                        <a:t>Dimensions</a:t>
                      </a: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 :</a:t>
                      </a:r>
                    </a:p>
                    <a:p>
                      <a:pPr marL="82550" marR="0" lvl="0" indent="-82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Char char="-"/>
                        <a:tabLst/>
                      </a:pPr>
                      <a:r>
                        <a:rPr kumimoji="0" lang="fr-FR" sz="900" b="0" i="0" u="none" strike="noStrike" kern="1200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Hors-tout</a:t>
                      </a:r>
                      <a:endParaRPr kumimoji="0" lang="fr-FR" sz="9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82550" marR="0" lvl="0" indent="-82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Char char="-"/>
                        <a:tabLst/>
                      </a:pPr>
                      <a:r>
                        <a:rPr kumimoji="0" lang="fr-FR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Intérieures</a:t>
                      </a:r>
                    </a:p>
                    <a:p>
                      <a:pPr marL="82550" marR="0" lvl="0" indent="-82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Char char="-"/>
                        <a:tabLst/>
                      </a:pPr>
                      <a:r>
                        <a:rPr kumimoji="0" lang="fr-FR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Sol </a:t>
                      </a:r>
                    </a:p>
                    <a:p>
                      <a:pPr marL="82550" marR="0" lvl="0" indent="-82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Char char="-"/>
                        <a:tabLst/>
                      </a:pPr>
                      <a:r>
                        <a:rPr kumimoji="0" lang="fr-FR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Hauteur faitage</a:t>
                      </a:r>
                    </a:p>
                    <a:p>
                      <a:pPr marL="82550" marR="0" lvl="0" indent="-82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Char char="-"/>
                        <a:tabLst/>
                      </a:pPr>
                      <a:r>
                        <a:rPr kumimoji="0" lang="fr-FR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Hauteur paroi</a:t>
                      </a:r>
                    </a:p>
                    <a:p>
                      <a:pPr marL="82550" marR="0" lvl="0" indent="-82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Char char="-"/>
                        <a:tabLst/>
                      </a:pPr>
                      <a:r>
                        <a:rPr kumimoji="0" lang="fr-FR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Porte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 u="sng" dirty="0">
                          <a:latin typeface="Calibri"/>
                          <a:ea typeface="Calibri"/>
                          <a:cs typeface="Times New Roman"/>
                        </a:rPr>
                        <a:t>Surface</a:t>
                      </a: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:</a:t>
                      </a:r>
                    </a:p>
                    <a:p>
                      <a:pPr marL="82550" marR="0" lvl="0" indent="-82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Char char="-"/>
                        <a:tabLst/>
                      </a:pPr>
                      <a:r>
                        <a:rPr kumimoji="0" lang="fr-FR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Utile</a:t>
                      </a:r>
                    </a:p>
                    <a:p>
                      <a:pPr marL="82550" marR="0" lvl="0" indent="-8255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Calibri" pitchFamily="34" charset="0"/>
                        <a:buChar char="-"/>
                        <a:tabLst/>
                      </a:pPr>
                      <a:r>
                        <a:rPr kumimoji="0" lang="fr-FR" sz="9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itchFamily="34" charset="0"/>
                          <a:cs typeface="Times New Roman" pitchFamily="18" charset="0"/>
                        </a:rPr>
                        <a:t>Extérieure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2,70 x 2,67 m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2,36 x 2,36 m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2,40 x 2,40 m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2,10 m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1,74 m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+mn-lt"/>
                          <a:ea typeface="Calibri"/>
                          <a:cs typeface="Times New Roman"/>
                        </a:rPr>
                        <a:t>Double avec lucarne dimensions 1,60 x 1,74 m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fr-FR" sz="900" dirty="0">
                        <a:latin typeface="+mn-lt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5,60 m²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7,20 m²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7734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CARACTERISTIQUES</a:t>
                      </a:r>
                      <a:endParaRPr lang="fr-FR" sz="9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E2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77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latin typeface="Calibri"/>
                          <a:ea typeface="Calibri"/>
                          <a:cs typeface="Times New Roman"/>
                        </a:rPr>
                        <a:t>Matière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Epicéa massif non traité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latin typeface="Calibri"/>
                          <a:ea typeface="Calibri"/>
                          <a:cs typeface="Times New Roman"/>
                        </a:rPr>
                        <a:t>Parois 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Panneaux pré-montés de planches rabotées avec rainure et languette en sapin épaisseur 16 mm fixées sur cadre section 25x25 mm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77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latin typeface="Calibri"/>
                          <a:ea typeface="Calibri"/>
                          <a:cs typeface="Times New Roman"/>
                        </a:rPr>
                        <a:t>Couverture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latin typeface="Calibri"/>
                          <a:ea typeface="Calibri"/>
                          <a:cs typeface="Times New Roman"/>
                        </a:rPr>
                        <a:t>Plaques ondulées bitumées 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77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latin typeface="Calibri"/>
                          <a:ea typeface="Calibri"/>
                          <a:cs typeface="Times New Roman"/>
                        </a:rPr>
                        <a:t>Couleur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Bois naturel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 dirty="0">
                          <a:latin typeface="+mn-lt"/>
                          <a:ea typeface="Calibri"/>
                          <a:cs typeface="Times New Roman"/>
                        </a:rPr>
                        <a:t>Pentures </a:t>
                      </a:r>
                      <a:r>
                        <a:rPr lang="fr-FR" sz="900" dirty="0" err="1">
                          <a:latin typeface="+mn-lt"/>
                          <a:ea typeface="Calibri"/>
                          <a:cs typeface="Times New Roman"/>
                        </a:rPr>
                        <a:t>bi-chromatées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latin typeface="Calibri"/>
                          <a:ea typeface="Calibri"/>
                          <a:cs typeface="Times New Roman"/>
                        </a:rPr>
                        <a:t>Conseil entretien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A </a:t>
                      </a:r>
                      <a:r>
                        <a:rPr lang="fr-FR" sz="900" dirty="0" err="1">
                          <a:latin typeface="Calibri"/>
                          <a:ea typeface="Calibri"/>
                          <a:cs typeface="Times New Roman"/>
                        </a:rPr>
                        <a:t>lasurer</a:t>
                      </a: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 intérieur et extérieur immédiatement après le montage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148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latin typeface="Calibri"/>
                          <a:ea typeface="Calibri"/>
                          <a:cs typeface="Times New Roman"/>
                        </a:rPr>
                        <a:t>Plancher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Réalisé en panneaux de particules traités épaisseur 12 mm à fixer sur 5 </a:t>
                      </a:r>
                      <a:r>
                        <a:rPr lang="fr-FR" sz="900" b="0" i="0" kern="1200" dirty="0" err="1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solivettes</a:t>
                      </a:r>
                      <a:r>
                        <a:rPr lang="fr-FR" sz="900" b="0" i="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en bois massif section 25 x 40 mm.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77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900">
                          <a:latin typeface="+mn-lt"/>
                          <a:ea typeface="Calibri"/>
                          <a:cs typeface="Times New Roman"/>
                        </a:rPr>
                        <a:t>Certification usine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FSC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77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latin typeface="Calibri"/>
                          <a:ea typeface="Calibri"/>
                          <a:cs typeface="Times New Roman"/>
                        </a:rPr>
                        <a:t>Traité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Non traité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77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Garantie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latin typeface="Calibri"/>
                          <a:ea typeface="Calibri"/>
                          <a:cs typeface="Times New Roman"/>
                        </a:rPr>
                        <a:t>2 ans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Recommandation d'utilisation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+mn-lt"/>
                          <a:ea typeface="Calibri"/>
                          <a:cs typeface="Times New Roman"/>
                        </a:rPr>
                        <a:t>Usage domestique pour rangement tous produits non dangereux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577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Fournisseur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>
                          <a:latin typeface="Calibri"/>
                          <a:ea typeface="Calibri"/>
                          <a:cs typeface="Times New Roman"/>
                        </a:rPr>
                        <a:t>FORESTA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57734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b="1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Times New Roman"/>
                        </a:rPr>
                        <a:t>COLIS</a:t>
                      </a:r>
                      <a:endParaRPr lang="fr-FR" sz="900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BCE2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Dimension du colis (</a:t>
                      </a:r>
                      <a:r>
                        <a:rPr lang="fr-FR" sz="900" dirty="0" err="1">
                          <a:latin typeface="Calibri"/>
                          <a:ea typeface="Calibri"/>
                          <a:cs typeface="Times New Roman"/>
                        </a:rPr>
                        <a:t>LxPxH</a:t>
                      </a: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+mn-lt"/>
                          <a:ea typeface="Calibri"/>
                          <a:cs typeface="Times New Roman"/>
                        </a:rPr>
                        <a:t>176 x 80 x 70 + 1 colis 240 x 20 x 20 cm</a:t>
                      </a:r>
                      <a:endParaRPr lang="fr-FR" sz="9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5773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Poids du colis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900" dirty="0">
                          <a:latin typeface="Calibri"/>
                          <a:ea typeface="Calibri"/>
                          <a:cs typeface="Times New Roman"/>
                        </a:rPr>
                        <a:t>250 kg</a:t>
                      </a:r>
                    </a:p>
                  </a:txBody>
                  <a:tcPr marL="33967" marR="33967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25" name="Rectangle 24"/>
          <p:cNvSpPr/>
          <p:nvPr/>
        </p:nvSpPr>
        <p:spPr>
          <a:xfrm>
            <a:off x="4076700" y="6248401"/>
            <a:ext cx="2520280" cy="144000"/>
          </a:xfrm>
          <a:prstGeom prst="rect">
            <a:avLst/>
          </a:prstGeom>
          <a:solidFill>
            <a:srgbClr val="ABCE25"/>
          </a:solidFill>
          <a:ln>
            <a:solidFill>
              <a:srgbClr val="ABCE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>
              <a:lnSpc>
                <a:spcPct val="115000"/>
              </a:lnSpc>
            </a:pPr>
            <a:r>
              <a:rPr lang="fr-FR" sz="900" b="1" dirty="0">
                <a:solidFill>
                  <a:schemeClr val="bg1"/>
                </a:solidFill>
                <a:ea typeface="Times New Roman"/>
                <a:cs typeface="Times New Roman"/>
              </a:rPr>
              <a:t>CONSEILS</a:t>
            </a:r>
            <a:r>
              <a:rPr lang="fr-FR" sz="900" b="1" baseline="0" dirty="0">
                <a:solidFill>
                  <a:schemeClr val="bg1"/>
                </a:solidFill>
                <a:ea typeface="Times New Roman"/>
                <a:cs typeface="Times New Roman"/>
              </a:rPr>
              <a:t> DE MISE EN SERVICE</a:t>
            </a:r>
            <a:endParaRPr lang="fr-FR" sz="900" b="1" dirty="0">
              <a:solidFill>
                <a:schemeClr val="bg1"/>
              </a:solidFill>
              <a:ea typeface="Times New Roman"/>
              <a:cs typeface="Times New Roman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4076700" y="3729040"/>
            <a:ext cx="2520280" cy="144000"/>
          </a:xfrm>
          <a:prstGeom prst="rect">
            <a:avLst/>
          </a:prstGeom>
          <a:solidFill>
            <a:srgbClr val="ABCE25"/>
          </a:solidFill>
          <a:ln>
            <a:solidFill>
              <a:srgbClr val="ABCE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>
              <a:lnSpc>
                <a:spcPct val="115000"/>
              </a:lnSpc>
            </a:pPr>
            <a:r>
              <a:rPr lang="fr-FR" sz="900" b="1" dirty="0">
                <a:solidFill>
                  <a:schemeClr val="bg1"/>
                </a:solidFill>
                <a:ea typeface="Times New Roman"/>
                <a:cs typeface="Times New Roman"/>
              </a:rPr>
              <a:t>PLUS PRODUIT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301208" y="8768607"/>
            <a:ext cx="1373081" cy="144000"/>
          </a:xfrm>
          <a:prstGeom prst="rect">
            <a:avLst/>
          </a:prstGeom>
          <a:solidFill>
            <a:srgbClr val="ABCE25"/>
          </a:solidFill>
          <a:ln>
            <a:solidFill>
              <a:srgbClr val="ABCE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>
              <a:lnSpc>
                <a:spcPct val="115000"/>
              </a:lnSpc>
            </a:pPr>
            <a:r>
              <a:rPr lang="fr-FR" sz="900" b="1" dirty="0">
                <a:solidFill>
                  <a:schemeClr val="bg1"/>
                </a:solidFill>
                <a:ea typeface="Times New Roman"/>
                <a:cs typeface="Times New Roman"/>
              </a:rPr>
              <a:t>PRODUIT LIVRE MONTE</a:t>
            </a:r>
          </a:p>
        </p:txBody>
      </p:sp>
      <p:sp>
        <p:nvSpPr>
          <p:cNvPr id="28" name="Rectangle 2"/>
          <p:cNvSpPr>
            <a:spLocks noChangeArrowheads="1"/>
          </p:cNvSpPr>
          <p:nvPr/>
        </p:nvSpPr>
        <p:spPr bwMode="auto">
          <a:xfrm>
            <a:off x="5301208" y="9038874"/>
            <a:ext cx="1373081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900" b="1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3760161078177</a:t>
            </a:r>
            <a:endParaRPr lang="fr-FR" sz="900" b="1" dirty="0"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4005064" y="8769424"/>
            <a:ext cx="1152128" cy="144016"/>
          </a:xfrm>
          <a:prstGeom prst="rect">
            <a:avLst/>
          </a:prstGeom>
          <a:solidFill>
            <a:srgbClr val="ABCE25"/>
          </a:solidFill>
          <a:ln>
            <a:solidFill>
              <a:srgbClr val="ABCE2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0" rtlCol="0" anchor="ctr"/>
          <a:lstStyle/>
          <a:p>
            <a:pPr algn="ctr">
              <a:lnSpc>
                <a:spcPct val="115000"/>
              </a:lnSpc>
            </a:pPr>
            <a:r>
              <a:rPr lang="fr-FR" sz="900" b="1" dirty="0">
                <a:solidFill>
                  <a:schemeClr val="bg1"/>
                </a:solidFill>
                <a:ea typeface="Times New Roman"/>
                <a:cs typeface="Times New Roman"/>
              </a:rPr>
              <a:t>PRODUIT LIVRE</a:t>
            </a:r>
          </a:p>
        </p:txBody>
      </p: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3933056" y="9057456"/>
            <a:ext cx="1373081" cy="27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9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3760161070461</a:t>
            </a:r>
          </a:p>
        </p:txBody>
      </p:sp>
      <p:sp>
        <p:nvSpPr>
          <p:cNvPr id="29" name="Rectangle 2">
            <a:extLst>
              <a:ext uri="{FF2B5EF4-FFF2-40B4-BE49-F238E27FC236}">
                <a16:creationId xmlns:a16="http://schemas.microsoft.com/office/drawing/2014/main" id="{20165739-CB47-4A63-BF49-D4A10CE531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1015" y="3237670"/>
            <a:ext cx="2016224" cy="347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fr-FR" sz="1200" b="1" dirty="0">
                <a:latin typeface="Calibri" pitchFamily="34" charset="0"/>
                <a:ea typeface="Times New Roman" pitchFamily="18" charset="0"/>
                <a:cs typeface="Times New Roman" pitchFamily="18" charset="0"/>
              </a:rPr>
              <a:t>Photo non contractuelle</a:t>
            </a:r>
          </a:p>
        </p:txBody>
      </p:sp>
      <p:pic>
        <p:nvPicPr>
          <p:cNvPr id="34" name="Image 33">
            <a:extLst>
              <a:ext uri="{FF2B5EF4-FFF2-40B4-BE49-F238E27FC236}">
                <a16:creationId xmlns:a16="http://schemas.microsoft.com/office/drawing/2014/main" id="{0C00E996-25A6-43BF-AAEA-4783ED42C426}"/>
              </a:ext>
            </a:extLst>
          </p:cNvPr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9268" y="2120225"/>
            <a:ext cx="826135" cy="1247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234</Words>
  <Application>Microsoft Office PowerPoint</Application>
  <PresentationFormat>Format A4 (210 x 297 mm)</PresentationFormat>
  <Paragraphs>70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Présentation PowerPoint</vt:lpstr>
    </vt:vector>
  </TitlesOfParts>
  <Company>XXX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Florin</dc:creator>
  <cp:lastModifiedBy>SV</cp:lastModifiedBy>
  <cp:revision>14</cp:revision>
  <dcterms:created xsi:type="dcterms:W3CDTF">2015-01-09T16:31:45Z</dcterms:created>
  <dcterms:modified xsi:type="dcterms:W3CDTF">2019-01-28T16:49:43Z</dcterms:modified>
</cp:coreProperties>
</file>