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6858000" cy="9906000" type="A4"/>
  <p:notesSz cx="6858000" cy="91440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3174" y="90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37C35-8DD6-4635-9A95-975C52B3A3E7}" type="datetimeFigureOut">
              <a:rPr lang="ro-RO" smtClean="0"/>
              <a:pPr/>
              <a:t>20.12.2018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A661A-63AD-4EF9-A115-1AF4714D9D38}" type="slidenum">
              <a:rPr lang="ro-RO" smtClean="0"/>
              <a:pPr/>
              <a:t>‹N°›</a:t>
            </a:fld>
            <a:endParaRPr lang="ro-R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37C35-8DD6-4635-9A95-975C52B3A3E7}" type="datetimeFigureOut">
              <a:rPr lang="ro-RO" smtClean="0"/>
              <a:pPr/>
              <a:t>20.12.2018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A661A-63AD-4EF9-A115-1AF4714D9D38}" type="slidenum">
              <a:rPr lang="ro-RO" smtClean="0"/>
              <a:pPr/>
              <a:t>‹N°›</a:t>
            </a:fld>
            <a:endParaRPr lang="ro-R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37C35-8DD6-4635-9A95-975C52B3A3E7}" type="datetimeFigureOut">
              <a:rPr lang="ro-RO" smtClean="0"/>
              <a:pPr/>
              <a:t>20.12.2018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A661A-63AD-4EF9-A115-1AF4714D9D38}" type="slidenum">
              <a:rPr lang="ro-RO" smtClean="0"/>
              <a:pPr/>
              <a:t>‹N°›</a:t>
            </a:fld>
            <a:endParaRPr lang="ro-R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37C35-8DD6-4635-9A95-975C52B3A3E7}" type="datetimeFigureOut">
              <a:rPr lang="ro-RO" smtClean="0"/>
              <a:pPr/>
              <a:t>20.12.2018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A661A-63AD-4EF9-A115-1AF4714D9D38}" type="slidenum">
              <a:rPr lang="ro-RO" smtClean="0"/>
              <a:pPr/>
              <a:t>‹N°›</a:t>
            </a:fld>
            <a:endParaRPr lang="ro-R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37C35-8DD6-4635-9A95-975C52B3A3E7}" type="datetimeFigureOut">
              <a:rPr lang="ro-RO" smtClean="0"/>
              <a:pPr/>
              <a:t>20.12.2018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A661A-63AD-4EF9-A115-1AF4714D9D38}" type="slidenum">
              <a:rPr lang="ro-RO" smtClean="0"/>
              <a:pPr/>
              <a:t>‹N°›</a:t>
            </a:fld>
            <a:endParaRPr lang="ro-R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37C35-8DD6-4635-9A95-975C52B3A3E7}" type="datetimeFigureOut">
              <a:rPr lang="ro-RO" smtClean="0"/>
              <a:pPr/>
              <a:t>20.12.2018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A661A-63AD-4EF9-A115-1AF4714D9D38}" type="slidenum">
              <a:rPr lang="ro-RO" smtClean="0"/>
              <a:pPr/>
              <a:t>‹N°›</a:t>
            </a:fld>
            <a:endParaRPr lang="ro-R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37C35-8DD6-4635-9A95-975C52B3A3E7}" type="datetimeFigureOut">
              <a:rPr lang="ro-RO" smtClean="0"/>
              <a:pPr/>
              <a:t>20.12.2018</a:t>
            </a:fld>
            <a:endParaRPr lang="ro-R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A661A-63AD-4EF9-A115-1AF4714D9D38}" type="slidenum">
              <a:rPr lang="ro-RO" smtClean="0"/>
              <a:pPr/>
              <a:t>‹N°›</a:t>
            </a:fld>
            <a:endParaRPr lang="ro-R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37C35-8DD6-4635-9A95-975C52B3A3E7}" type="datetimeFigureOut">
              <a:rPr lang="ro-RO" smtClean="0"/>
              <a:pPr/>
              <a:t>20.12.2018</a:t>
            </a:fld>
            <a:endParaRPr lang="ro-R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A661A-63AD-4EF9-A115-1AF4714D9D38}" type="slidenum">
              <a:rPr lang="ro-RO" smtClean="0"/>
              <a:pPr/>
              <a:t>‹N°›</a:t>
            </a:fld>
            <a:endParaRPr lang="ro-R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37C35-8DD6-4635-9A95-975C52B3A3E7}" type="datetimeFigureOut">
              <a:rPr lang="ro-RO" smtClean="0"/>
              <a:pPr/>
              <a:t>20.12.2018</a:t>
            </a:fld>
            <a:endParaRPr lang="ro-R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A661A-63AD-4EF9-A115-1AF4714D9D38}" type="slidenum">
              <a:rPr lang="ro-RO" smtClean="0"/>
              <a:pPr/>
              <a:t>‹N°›</a:t>
            </a:fld>
            <a:endParaRPr lang="ro-R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37C35-8DD6-4635-9A95-975C52B3A3E7}" type="datetimeFigureOut">
              <a:rPr lang="ro-RO" smtClean="0"/>
              <a:pPr/>
              <a:t>20.12.2018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A661A-63AD-4EF9-A115-1AF4714D9D38}" type="slidenum">
              <a:rPr lang="ro-RO" smtClean="0"/>
              <a:pPr/>
              <a:t>‹N°›</a:t>
            </a:fld>
            <a:endParaRPr lang="ro-R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37C35-8DD6-4635-9A95-975C52B3A3E7}" type="datetimeFigureOut">
              <a:rPr lang="ro-RO" smtClean="0"/>
              <a:pPr/>
              <a:t>20.12.2018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A661A-63AD-4EF9-A115-1AF4714D9D38}" type="slidenum">
              <a:rPr lang="ro-RO" smtClean="0"/>
              <a:pPr/>
              <a:t>‹N°›</a:t>
            </a:fld>
            <a:endParaRPr lang="ro-R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737C35-8DD6-4635-9A95-975C52B3A3E7}" type="datetimeFigureOut">
              <a:rPr lang="ro-RO" smtClean="0"/>
              <a:pPr/>
              <a:t>20.12.2018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0A661A-63AD-4EF9-A115-1AF4714D9D38}" type="slidenum">
              <a:rPr lang="ro-RO" smtClean="0"/>
              <a:pPr/>
              <a:t>‹N°›</a:t>
            </a:fld>
            <a:endParaRPr lang="ro-R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5"/>
          <p:cNvGrpSpPr/>
          <p:nvPr/>
        </p:nvGrpSpPr>
        <p:grpSpPr>
          <a:xfrm>
            <a:off x="4221088" y="2996296"/>
            <a:ext cx="1534680" cy="330272"/>
            <a:chOff x="-3502416" y="3546814"/>
            <a:chExt cx="3703327" cy="901361"/>
          </a:xfrm>
        </p:grpSpPr>
        <p:pic>
          <p:nvPicPr>
            <p:cNvPr id="11" name="Picture 2" descr="C:\Users\zdherrma\Dropbox\00 SU-Projet LDD\LDD_Partage\04 LDD-Chantiers\01 Concept\00 Templates Fiches Produits Système U\00 pictos tract\VF\Pictos JPEG\a monter.jpg"/>
            <p:cNvPicPr>
              <a:picLocks noChangeAspect="1" noChangeArrowheads="1"/>
            </p:cNvPicPr>
            <p:nvPr/>
          </p:nvPicPr>
          <p:blipFill>
            <a:blip r:embed="rId2" cstate="print"/>
            <a:srcRect r="47456"/>
            <a:stretch>
              <a:fillRect/>
            </a:stretch>
          </p:blipFill>
          <p:spPr bwMode="auto">
            <a:xfrm>
              <a:off x="-2407031" y="3562350"/>
              <a:ext cx="1251942" cy="885825"/>
            </a:xfrm>
            <a:prstGeom prst="rect">
              <a:avLst/>
            </a:prstGeom>
            <a:noFill/>
          </p:spPr>
        </p:pic>
        <p:pic>
          <p:nvPicPr>
            <p:cNvPr id="12" name="Picture 3" descr="C:\Users\zdherrma\Dropbox\00 SU-Projet LDD\LDD_Partage\04 LDD-Chantiers\01 Concept\00 Templates Fiches Produits Système U\00 pictos tract\VF\Pictos JPEG\Bois a traiter.jpg"/>
            <p:cNvPicPr>
              <a:picLocks noChangeAspect="1" noChangeArrowheads="1"/>
            </p:cNvPicPr>
            <p:nvPr/>
          </p:nvPicPr>
          <p:blipFill>
            <a:blip r:embed="rId3" cstate="print"/>
            <a:srcRect r="55652"/>
            <a:stretch>
              <a:fillRect/>
            </a:stretch>
          </p:blipFill>
          <p:spPr bwMode="auto">
            <a:xfrm>
              <a:off x="-3502416" y="3546814"/>
              <a:ext cx="1064594" cy="901361"/>
            </a:xfrm>
            <a:prstGeom prst="rect">
              <a:avLst/>
            </a:prstGeom>
            <a:noFill/>
          </p:spPr>
        </p:pic>
        <p:pic>
          <p:nvPicPr>
            <p:cNvPr id="13" name="Picture 5" descr="C:\Users\zdherrma\Dropbox\00 SU-Projet LDD\LDD_Partage\04 LDD-Chantiers\01 Concept\00 Templates Fiches Produits Système U\00 pictos tract\VF\Pictos JPEG\Montage.jpg"/>
            <p:cNvPicPr>
              <a:picLocks noChangeAspect="1" noChangeArrowheads="1"/>
            </p:cNvPicPr>
            <p:nvPr/>
          </p:nvPicPr>
          <p:blipFill>
            <a:blip r:embed="rId4" cstate="print"/>
            <a:srcRect r="50872"/>
            <a:stretch>
              <a:fillRect/>
            </a:stretch>
          </p:blipFill>
          <p:spPr bwMode="auto">
            <a:xfrm>
              <a:off x="-1096847" y="3562350"/>
              <a:ext cx="1297758" cy="885825"/>
            </a:xfrm>
            <a:prstGeom prst="rect">
              <a:avLst/>
            </a:prstGeom>
            <a:noFill/>
          </p:spPr>
        </p:pic>
      </p:grpSp>
      <p:sp>
        <p:nvSpPr>
          <p:cNvPr id="30" name="Rectangle 5"/>
          <p:cNvSpPr>
            <a:spLocks noChangeArrowheads="1"/>
          </p:cNvSpPr>
          <p:nvPr/>
        </p:nvSpPr>
        <p:spPr bwMode="auto">
          <a:xfrm>
            <a:off x="4076700" y="1065213"/>
            <a:ext cx="2520000" cy="720000"/>
          </a:xfrm>
          <a:prstGeom prst="rect">
            <a:avLst/>
          </a:prstGeom>
          <a:solidFill>
            <a:srgbClr val="ABCE25"/>
          </a:solidFill>
          <a:ln w="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fr-FR" sz="1400" b="1" dirty="0">
                <a:solidFill>
                  <a:schemeClr val="bg1"/>
                </a:solidFill>
              </a:rPr>
              <a:t>Abri range-bûches mural </a:t>
            </a:r>
            <a:r>
              <a:rPr lang="fr-FR" sz="1400" b="1" dirty="0" err="1">
                <a:solidFill>
                  <a:schemeClr val="bg1"/>
                </a:solidFill>
              </a:rPr>
              <a:t>autoclavé</a:t>
            </a:r>
            <a:r>
              <a:rPr lang="fr-FR" sz="1400" b="1" dirty="0">
                <a:solidFill>
                  <a:schemeClr val="bg1"/>
                </a:solidFill>
              </a:rPr>
              <a:t> 2 stères</a:t>
            </a:r>
          </a:p>
          <a:p>
            <a:pPr algn="ctr"/>
            <a:r>
              <a:rPr lang="fr-FR" sz="1400" dirty="0" err="1">
                <a:solidFill>
                  <a:schemeClr val="bg1"/>
                </a:solidFill>
              </a:rPr>
              <a:t>Ref</a:t>
            </a:r>
            <a:r>
              <a:rPr lang="fr-FR" sz="1400" dirty="0">
                <a:solidFill>
                  <a:schemeClr val="bg1"/>
                </a:solidFill>
              </a:rPr>
              <a:t>. RB18869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fr-FR" b="1" dirty="0">
              <a:solidFill>
                <a:schemeClr val="bg1"/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35" name="Rectangle 3"/>
          <p:cNvSpPr>
            <a:spLocks noChangeArrowheads="1"/>
          </p:cNvSpPr>
          <p:nvPr/>
        </p:nvSpPr>
        <p:spPr bwMode="auto">
          <a:xfrm>
            <a:off x="4076701" y="3873501"/>
            <a:ext cx="2520950" cy="2232025"/>
          </a:xfrm>
          <a:prstGeom prst="rect">
            <a:avLst/>
          </a:prstGeom>
          <a:noFill/>
          <a:ln w="31750">
            <a:solidFill>
              <a:srgbClr val="ABCE25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82550" indent="-82550" eaLnBrk="0" fontAlgn="base" hangingPunct="0">
              <a:spcBef>
                <a:spcPct val="0"/>
              </a:spcBef>
              <a:spcAft>
                <a:spcPct val="0"/>
              </a:spcAft>
              <a:buFont typeface="Calibri" pitchFamily="34" charset="0"/>
              <a:buChar char="-"/>
            </a:pPr>
            <a:r>
              <a:rPr lang="fr-FR" sz="1100" dirty="0">
                <a:ea typeface="Calibri" pitchFamily="34" charset="0"/>
                <a:cs typeface="Times New Roman" pitchFamily="18" charset="0"/>
              </a:rPr>
              <a:t>Range-abri bois esthétique et pratique,  permet de ranger votre bois de chauffage, tout en le protégeant des intempéries.</a:t>
            </a:r>
          </a:p>
          <a:p>
            <a:pPr marL="82550" indent="-82550" eaLnBrk="0" fontAlgn="base" hangingPunct="0">
              <a:spcBef>
                <a:spcPct val="0"/>
              </a:spcBef>
              <a:spcAft>
                <a:spcPct val="0"/>
              </a:spcAft>
              <a:buFont typeface="Calibri" pitchFamily="34" charset="0"/>
              <a:buChar char="-"/>
            </a:pPr>
            <a:r>
              <a:rPr lang="fr-FR" sz="1100" dirty="0">
                <a:ea typeface="Calibri" pitchFamily="34" charset="0"/>
                <a:cs typeface="Times New Roman" pitchFamily="18" charset="0"/>
              </a:rPr>
              <a:t>Toit livré avec couverture bitumée</a:t>
            </a:r>
          </a:p>
          <a:p>
            <a:pPr marL="82550" indent="-82550" eaLnBrk="0" fontAlgn="base" hangingPunct="0">
              <a:spcBef>
                <a:spcPct val="0"/>
              </a:spcBef>
              <a:spcAft>
                <a:spcPct val="0"/>
              </a:spcAft>
              <a:buFont typeface="Calibri" pitchFamily="34" charset="0"/>
              <a:buChar char="-"/>
            </a:pPr>
            <a:r>
              <a:rPr lang="fr-FR" sz="1100" dirty="0">
                <a:ea typeface="Calibri" pitchFamily="34" charset="0"/>
                <a:cs typeface="Times New Roman" pitchFamily="18" charset="0"/>
              </a:rPr>
              <a:t>Traitement autoclave pour une plus grande durée de vie</a:t>
            </a:r>
          </a:p>
          <a:p>
            <a:pPr marL="82550" indent="-82550" eaLnBrk="0" fontAlgn="base" hangingPunct="0">
              <a:spcBef>
                <a:spcPct val="0"/>
              </a:spcBef>
              <a:spcAft>
                <a:spcPct val="0"/>
              </a:spcAft>
              <a:buFont typeface="Calibri" pitchFamily="34" charset="0"/>
              <a:buChar char="-"/>
            </a:pPr>
            <a:r>
              <a:rPr lang="fr-FR" sz="1100">
                <a:ea typeface="Calibri" pitchFamily="34" charset="0"/>
                <a:cs typeface="Times New Roman" pitchFamily="18" charset="0"/>
              </a:rPr>
              <a:t>Garantie : 5 ans contre le pourrissement</a:t>
            </a:r>
            <a:endParaRPr lang="fr-FR" sz="1100" dirty="0">
              <a:ea typeface="Calibri" pitchFamily="34" charset="0"/>
              <a:cs typeface="Times New Roman" pitchFamily="18" charset="0"/>
            </a:endParaRPr>
          </a:p>
          <a:p>
            <a:pPr marL="82550" indent="-82550" eaLnBrk="0" fontAlgn="base" hangingPunct="0">
              <a:spcBef>
                <a:spcPct val="0"/>
              </a:spcBef>
              <a:spcAft>
                <a:spcPct val="0"/>
              </a:spcAft>
              <a:buFont typeface="Calibri" pitchFamily="34" charset="0"/>
              <a:buChar char="-"/>
            </a:pPr>
            <a:r>
              <a:rPr lang="fr-FR" sz="1100" dirty="0">
                <a:ea typeface="Calibri" pitchFamily="34" charset="0"/>
                <a:cs typeface="Times New Roman" pitchFamily="18" charset="0"/>
              </a:rPr>
              <a:t>Produit fabriqué en EUROPE</a:t>
            </a:r>
          </a:p>
          <a:p>
            <a:pPr marL="82550" indent="-82550" eaLnBrk="0" fontAlgn="base" hangingPunct="0">
              <a:spcBef>
                <a:spcPct val="0"/>
              </a:spcBef>
              <a:spcAft>
                <a:spcPct val="0"/>
              </a:spcAft>
              <a:buFont typeface="Calibri" pitchFamily="34" charset="0"/>
              <a:buChar char="-"/>
            </a:pPr>
            <a:r>
              <a:rPr lang="fr-FR" sz="1100" dirty="0">
                <a:ea typeface="Calibri" pitchFamily="34" charset="0"/>
                <a:cs typeface="Times New Roman" pitchFamily="18" charset="0"/>
              </a:rPr>
              <a:t>Labellisé FSC®</a:t>
            </a:r>
          </a:p>
        </p:txBody>
      </p:sp>
      <p:sp>
        <p:nvSpPr>
          <p:cNvPr id="36" name="Rectangle 7"/>
          <p:cNvSpPr>
            <a:spLocks noChangeArrowheads="1"/>
          </p:cNvSpPr>
          <p:nvPr/>
        </p:nvSpPr>
        <p:spPr bwMode="auto">
          <a:xfrm>
            <a:off x="4076700" y="6392864"/>
            <a:ext cx="2520950" cy="2180175"/>
          </a:xfrm>
          <a:prstGeom prst="rect">
            <a:avLst/>
          </a:prstGeom>
          <a:noFill/>
          <a:ln w="31750">
            <a:solidFill>
              <a:srgbClr val="ABCE25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82550" indent="-8255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100" dirty="0">
              <a:ea typeface="Calibri" pitchFamily="34" charset="0"/>
              <a:cs typeface="Times New Roman" pitchFamily="18" charset="0"/>
            </a:endParaRPr>
          </a:p>
        </p:txBody>
      </p:sp>
      <p:pic>
        <p:nvPicPr>
          <p:cNvPr id="14" name="Image 13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542"/>
          <a:stretch>
            <a:fillRect/>
          </a:stretch>
        </p:blipFill>
        <p:spPr bwMode="auto">
          <a:xfrm>
            <a:off x="4471341" y="128588"/>
            <a:ext cx="1804697" cy="82019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6" name="AutoShape 11"/>
          <p:cNvCxnSpPr>
            <a:cxnSpLocks noChangeShapeType="1"/>
          </p:cNvCxnSpPr>
          <p:nvPr/>
        </p:nvCxnSpPr>
        <p:spPr bwMode="auto">
          <a:xfrm flipV="1">
            <a:off x="3356992" y="1064568"/>
            <a:ext cx="0" cy="1584176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17" name="AutoShape 11"/>
          <p:cNvCxnSpPr>
            <a:cxnSpLocks noChangeShapeType="1"/>
          </p:cNvCxnSpPr>
          <p:nvPr/>
        </p:nvCxnSpPr>
        <p:spPr bwMode="auto">
          <a:xfrm flipV="1">
            <a:off x="764704" y="2216696"/>
            <a:ext cx="144016" cy="648072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18" name="AutoShape 11"/>
          <p:cNvCxnSpPr>
            <a:cxnSpLocks noChangeShapeType="1"/>
          </p:cNvCxnSpPr>
          <p:nvPr/>
        </p:nvCxnSpPr>
        <p:spPr bwMode="auto">
          <a:xfrm flipV="1">
            <a:off x="908720" y="704528"/>
            <a:ext cx="1944216" cy="7200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3284984" y="1856656"/>
            <a:ext cx="792088" cy="288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r-FR" sz="900" b="1" dirty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1,87/1,63 m</a:t>
            </a:r>
          </a:p>
        </p:txBody>
      </p:sp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1484784" y="416496"/>
            <a:ext cx="644525" cy="27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r-FR" sz="900" b="1" dirty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1,88 m</a:t>
            </a:r>
          </a:p>
        </p:txBody>
      </p:sp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0" y="2360712"/>
            <a:ext cx="926381" cy="27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r-FR" sz="900" b="1" dirty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0,86/0,65 m</a:t>
            </a:r>
          </a:p>
        </p:txBody>
      </p:sp>
      <p:graphicFrame>
        <p:nvGraphicFramePr>
          <p:cNvPr id="23" name="Tableau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3456892"/>
              </p:ext>
            </p:extLst>
          </p:nvPr>
        </p:nvGraphicFramePr>
        <p:xfrm>
          <a:off x="260350" y="3729039"/>
          <a:ext cx="3528690" cy="2797301"/>
        </p:xfrm>
        <a:graphic>
          <a:graphicData uri="http://schemas.openxmlformats.org/drawingml/2006/table">
            <a:tbl>
              <a:tblPr/>
              <a:tblGrid>
                <a:gridCol w="15125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61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73100"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DIMENSIONS</a:t>
                      </a:r>
                      <a:endParaRPr lang="fr-FR" sz="9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967" marR="339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BCE2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1274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 b="1" u="sng" dirty="0">
                          <a:latin typeface="Calibri"/>
                          <a:ea typeface="Calibri"/>
                          <a:cs typeface="Times New Roman"/>
                        </a:rPr>
                        <a:t>Dimensions</a:t>
                      </a:r>
                      <a:r>
                        <a:rPr lang="fr-FR" sz="900" dirty="0">
                          <a:latin typeface="Calibri"/>
                          <a:ea typeface="Calibri"/>
                          <a:cs typeface="Times New Roman"/>
                        </a:rPr>
                        <a:t> :</a:t>
                      </a:r>
                    </a:p>
                    <a:p>
                      <a:pPr marL="82550" marR="0" lvl="0" indent="-825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alibri" pitchFamily="34" charset="0"/>
                        <a:buChar char="-"/>
                        <a:tabLst/>
                      </a:pPr>
                      <a:r>
                        <a:rPr kumimoji="0" lang="fr-FR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Hors-tout</a:t>
                      </a:r>
                    </a:p>
                    <a:p>
                      <a:pPr marL="82550" marR="0" lvl="0" indent="-825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alibri" pitchFamily="34" charset="0"/>
                        <a:buNone/>
                        <a:tabLst/>
                      </a:pPr>
                      <a:endParaRPr kumimoji="0" lang="fr-FR" sz="9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82550" marR="0" lvl="0" indent="-825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alibri" pitchFamily="34" charset="0"/>
                        <a:buNone/>
                        <a:tabLst/>
                      </a:pPr>
                      <a:endParaRPr kumimoji="0" lang="fr-FR" sz="9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82550" marR="0" lvl="0" indent="-825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alibri" pitchFamily="34" charset="0"/>
                        <a:buChar char="-"/>
                        <a:tabLst/>
                      </a:pPr>
                      <a:r>
                        <a:rPr kumimoji="0" lang="fr-FR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Hauteur</a:t>
                      </a:r>
                    </a:p>
                  </a:txBody>
                  <a:tcPr marL="33967" marR="339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9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latin typeface="Calibri"/>
                          <a:ea typeface="Calibri"/>
                          <a:cs typeface="Times New Roman"/>
                        </a:rPr>
                        <a:t>1,88 x 0,86/0,65 x 1,87/1,63 m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fr-FR" sz="9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fr-FR" sz="9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latin typeface="Calibri"/>
                          <a:ea typeface="Calibri"/>
                          <a:cs typeface="Times New Roman"/>
                        </a:rPr>
                        <a:t>1,87/1,63 m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fr-FR" sz="9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fr-FR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967" marR="339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7734"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CARACTERISTIQUES</a:t>
                      </a:r>
                      <a:endParaRPr lang="fr-FR" sz="9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967" marR="339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BCE2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7734"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latin typeface="+mn-lt"/>
                          <a:ea typeface="Calibri"/>
                          <a:cs typeface="Times New Roman"/>
                        </a:rPr>
                        <a:t>range-abri bois esthétique et pratique,  permet de ranger votre bois de chauffage, tout en le protégeant des intempéries.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latin typeface="+mn-lt"/>
                          <a:ea typeface="Calibri"/>
                          <a:cs typeface="Times New Roman"/>
                        </a:rPr>
                        <a:t>Il vous est livré </a:t>
                      </a:r>
                      <a:r>
                        <a:rPr lang="fr-FR" sz="900" dirty="0" err="1">
                          <a:latin typeface="+mn-lt"/>
                          <a:ea typeface="Calibri"/>
                          <a:cs typeface="Times New Roman"/>
                        </a:rPr>
                        <a:t>prémonté</a:t>
                      </a:r>
                      <a:r>
                        <a:rPr lang="fr-FR" sz="900" dirty="0">
                          <a:latin typeface="+mn-lt"/>
                          <a:ea typeface="Calibri"/>
                          <a:cs typeface="Times New Roman"/>
                        </a:rPr>
                        <a:t> et non peint.</a:t>
                      </a:r>
                      <a:endParaRPr lang="fr-FR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967" marR="339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967" marR="339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7734"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COLIS</a:t>
                      </a:r>
                      <a:endParaRPr lang="fr-FR" sz="9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967" marR="339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BCE2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latin typeface="Calibri"/>
                          <a:ea typeface="Calibri"/>
                          <a:cs typeface="Times New Roman"/>
                        </a:rPr>
                        <a:t>Dimension du colis (</a:t>
                      </a:r>
                      <a:r>
                        <a:rPr lang="fr-FR" sz="900" dirty="0" err="1">
                          <a:latin typeface="Calibri"/>
                          <a:ea typeface="Calibri"/>
                          <a:cs typeface="Times New Roman"/>
                        </a:rPr>
                        <a:t>LxPxH</a:t>
                      </a:r>
                      <a:r>
                        <a:rPr lang="fr-FR" sz="900" dirty="0">
                          <a:latin typeface="Calibri"/>
                          <a:ea typeface="Calibri"/>
                          <a:cs typeface="Times New Roman"/>
                        </a:rPr>
                        <a:t>)</a:t>
                      </a:r>
                    </a:p>
                  </a:txBody>
                  <a:tcPr marL="33967" marR="339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latin typeface="+mn-lt"/>
                          <a:ea typeface="Calibri"/>
                          <a:cs typeface="Times New Roman"/>
                        </a:rPr>
                        <a:t>190 x 80 x 62 cm</a:t>
                      </a:r>
                      <a:endParaRPr lang="fr-FR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967" marR="339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5773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latin typeface="Calibri"/>
                          <a:ea typeface="Calibri"/>
                          <a:cs typeface="Times New Roman"/>
                        </a:rPr>
                        <a:t>Poids du colis</a:t>
                      </a:r>
                    </a:p>
                  </a:txBody>
                  <a:tcPr marL="33967" marR="339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latin typeface="Calibri"/>
                          <a:ea typeface="Calibri"/>
                          <a:cs typeface="Times New Roman"/>
                        </a:rPr>
                        <a:t>60 kg</a:t>
                      </a:r>
                    </a:p>
                  </a:txBody>
                  <a:tcPr marL="33967" marR="339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5" name="Rectangle 24"/>
          <p:cNvSpPr/>
          <p:nvPr/>
        </p:nvSpPr>
        <p:spPr>
          <a:xfrm>
            <a:off x="4076700" y="6248401"/>
            <a:ext cx="2520280" cy="144000"/>
          </a:xfrm>
          <a:prstGeom prst="rect">
            <a:avLst/>
          </a:prstGeom>
          <a:solidFill>
            <a:srgbClr val="ABCE25"/>
          </a:solidFill>
          <a:ln>
            <a:solidFill>
              <a:srgbClr val="ABCE2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/>
          <a:lstStyle/>
          <a:p>
            <a:pPr algn="ctr">
              <a:lnSpc>
                <a:spcPct val="115000"/>
              </a:lnSpc>
            </a:pPr>
            <a:r>
              <a:rPr lang="fr-FR" sz="900" b="1" dirty="0">
                <a:solidFill>
                  <a:schemeClr val="bg1"/>
                </a:solidFill>
                <a:ea typeface="Times New Roman"/>
                <a:cs typeface="Times New Roman"/>
              </a:rPr>
              <a:t>CONSEILS</a:t>
            </a:r>
            <a:r>
              <a:rPr lang="fr-FR" sz="900" b="1" baseline="0" dirty="0">
                <a:solidFill>
                  <a:schemeClr val="bg1"/>
                </a:solidFill>
                <a:ea typeface="Times New Roman"/>
                <a:cs typeface="Times New Roman"/>
              </a:rPr>
              <a:t> DE MISE EN SERVICE</a:t>
            </a:r>
            <a:endParaRPr lang="fr-FR" sz="900" b="1" dirty="0">
              <a:solidFill>
                <a:schemeClr val="bg1"/>
              </a:solidFill>
              <a:ea typeface="Times New Roman"/>
              <a:cs typeface="Times New Roman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4076700" y="3729040"/>
            <a:ext cx="2520280" cy="144000"/>
          </a:xfrm>
          <a:prstGeom prst="rect">
            <a:avLst/>
          </a:prstGeom>
          <a:solidFill>
            <a:srgbClr val="ABCE25"/>
          </a:solidFill>
          <a:ln>
            <a:solidFill>
              <a:srgbClr val="ABCE2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/>
          <a:lstStyle/>
          <a:p>
            <a:pPr algn="ctr">
              <a:lnSpc>
                <a:spcPct val="115000"/>
              </a:lnSpc>
            </a:pPr>
            <a:r>
              <a:rPr lang="fr-FR" sz="900" b="1" dirty="0">
                <a:solidFill>
                  <a:schemeClr val="bg1"/>
                </a:solidFill>
                <a:ea typeface="Times New Roman"/>
                <a:cs typeface="Times New Roman"/>
              </a:rPr>
              <a:t>PLUS PRODUIT</a:t>
            </a:r>
          </a:p>
        </p:txBody>
      </p:sp>
      <p:sp>
        <p:nvSpPr>
          <p:cNvPr id="31" name="Rectangle 30"/>
          <p:cNvSpPr/>
          <p:nvPr/>
        </p:nvSpPr>
        <p:spPr>
          <a:xfrm>
            <a:off x="4005064" y="8769424"/>
            <a:ext cx="1152128" cy="144016"/>
          </a:xfrm>
          <a:prstGeom prst="rect">
            <a:avLst/>
          </a:prstGeom>
          <a:solidFill>
            <a:srgbClr val="ABCE25"/>
          </a:solidFill>
          <a:ln>
            <a:solidFill>
              <a:srgbClr val="ABCE2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/>
          <a:lstStyle/>
          <a:p>
            <a:pPr algn="ctr">
              <a:lnSpc>
                <a:spcPct val="115000"/>
              </a:lnSpc>
            </a:pPr>
            <a:r>
              <a:rPr lang="fr-FR" sz="900" b="1" dirty="0">
                <a:solidFill>
                  <a:schemeClr val="bg1"/>
                </a:solidFill>
                <a:ea typeface="Times New Roman"/>
                <a:cs typeface="Times New Roman"/>
              </a:rPr>
              <a:t>PRODUIT LIVRE</a:t>
            </a:r>
          </a:p>
        </p:txBody>
      </p:sp>
      <p:sp>
        <p:nvSpPr>
          <p:cNvPr id="32" name="Rectangle 2"/>
          <p:cNvSpPr>
            <a:spLocks noChangeArrowheads="1"/>
          </p:cNvSpPr>
          <p:nvPr/>
        </p:nvSpPr>
        <p:spPr bwMode="auto">
          <a:xfrm>
            <a:off x="3933056" y="9057456"/>
            <a:ext cx="1373081" cy="27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r-FR" sz="900" b="1" dirty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3760161073172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32" t="10997" r="6384" b="11291"/>
          <a:stretch/>
        </p:blipFill>
        <p:spPr>
          <a:xfrm>
            <a:off x="967124" y="857655"/>
            <a:ext cx="2317860" cy="2307865"/>
          </a:xfrm>
          <a:prstGeom prst="rect">
            <a:avLst/>
          </a:prstGeom>
        </p:spPr>
      </p:pic>
      <p:pic>
        <p:nvPicPr>
          <p:cNvPr id="27" name="Image 26">
            <a:extLst>
              <a:ext uri="{FF2B5EF4-FFF2-40B4-BE49-F238E27FC236}">
                <a16:creationId xmlns:a16="http://schemas.microsoft.com/office/drawing/2014/main" id="{A4C4DD5E-49BA-4A18-85DC-50C8277A8C76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592" y="7197576"/>
            <a:ext cx="1257300" cy="1927358"/>
          </a:xfrm>
          <a:prstGeom prst="rect">
            <a:avLst/>
          </a:prstGeom>
        </p:spPr>
      </p:pic>
      <p:sp>
        <p:nvSpPr>
          <p:cNvPr id="28" name="Rectangle 2">
            <a:extLst>
              <a:ext uri="{FF2B5EF4-FFF2-40B4-BE49-F238E27FC236}">
                <a16:creationId xmlns:a16="http://schemas.microsoft.com/office/drawing/2014/main" id="{0907DC25-087F-4870-BE49-7B8CED56B0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8908" y="3008959"/>
            <a:ext cx="2016224" cy="3470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r-FR" sz="1200" b="1" dirty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Photo non contractuelle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139</Words>
  <Application>Microsoft Office PowerPoint</Application>
  <PresentationFormat>Format A4 (210 x 297 mm)</PresentationFormat>
  <Paragraphs>35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Présentation PowerPoint</vt:lpstr>
    </vt:vector>
  </TitlesOfParts>
  <Company>XXX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Florin</dc:creator>
  <cp:lastModifiedBy>SV</cp:lastModifiedBy>
  <cp:revision>19</cp:revision>
  <cp:lastPrinted>2015-01-16T08:27:01Z</cp:lastPrinted>
  <dcterms:created xsi:type="dcterms:W3CDTF">2015-01-09T16:31:45Z</dcterms:created>
  <dcterms:modified xsi:type="dcterms:W3CDTF">2018-12-20T10:02:41Z</dcterms:modified>
</cp:coreProperties>
</file>