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3876" y="9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29DB68-E8D5-4EAB-92CE-D1813EC2706A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C75B60-AAD4-4890-8268-5615BE5BF3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5508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DBFED-7FDC-4DD8-AF76-E67A92E07F5B}" type="datetime1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03410-82DA-45FE-B36F-B218D07D5430}" type="datetime1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18F77-8D03-4B28-958B-C1C18DB6306F}" type="datetime1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D9CB-9915-438A-9B59-079CBE1D2CA7}" type="datetime1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84632-0A8A-4D61-AB66-950F6F4A9048}" type="datetime1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189A8-7302-4F56-BB8D-A147E6EB1106}" type="datetime1">
              <a:rPr lang="en-US" smtClean="0"/>
              <a:t>12/20/2018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692FC-FCB6-4122-9B1B-1B2789629827}" type="datetime1">
              <a:rPr lang="en-US" smtClean="0"/>
              <a:t>12/20/2018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D449-5D17-4E9E-9746-6EBADF00776C}" type="datetime1">
              <a:rPr lang="en-US" smtClean="0"/>
              <a:t>12/20/2018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47C14-9A15-4276-AB1D-6586F9FCBD77}" type="datetime1">
              <a:rPr lang="en-US" smtClean="0"/>
              <a:t>12/20/2018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476B9-CC78-491D-91BB-83B4F6D7ADF2}" type="datetime1">
              <a:rPr lang="en-US" smtClean="0"/>
              <a:t>12/20/2018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819D0-C694-4CBD-BD43-302A12EA8F83}" type="datetime1">
              <a:rPr lang="en-US" smtClean="0"/>
              <a:t>12/20/2018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DC7F8-71F4-4084-8B82-E7DFBA425E9B}" type="datetime1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1" descr="ABRI MURAL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4400" y="381000"/>
            <a:ext cx="2347912" cy="2864893"/>
          </a:xfrm>
          <a:prstGeom prst="rect">
            <a:avLst/>
          </a:prstGeom>
        </p:spPr>
      </p:pic>
      <p:grpSp>
        <p:nvGrpSpPr>
          <p:cNvPr id="2" name="Groupe 5"/>
          <p:cNvGrpSpPr/>
          <p:nvPr/>
        </p:nvGrpSpPr>
        <p:grpSpPr>
          <a:xfrm>
            <a:off x="4221088" y="2987639"/>
            <a:ext cx="1534680" cy="330272"/>
            <a:chOff x="-3502416" y="3546814"/>
            <a:chExt cx="3703327" cy="901361"/>
          </a:xfrm>
        </p:grpSpPr>
        <p:pic>
          <p:nvPicPr>
            <p:cNvPr id="11" name="Picture 2" descr="C:\Users\zdherrma\Dropbox\00 SU-Projet LDD\LDD_Partage\04 LDD-Chantiers\01 Concept\00 Templates Fiches Produits Système U\00 pictos tract\VF\Pictos JPEG\a monter.jpg"/>
            <p:cNvPicPr>
              <a:picLocks noChangeAspect="1" noChangeArrowheads="1"/>
            </p:cNvPicPr>
            <p:nvPr/>
          </p:nvPicPr>
          <p:blipFill>
            <a:blip r:embed="rId3" cstate="print"/>
            <a:srcRect r="47456"/>
            <a:stretch>
              <a:fillRect/>
            </a:stretch>
          </p:blipFill>
          <p:spPr bwMode="auto">
            <a:xfrm>
              <a:off x="-2407031" y="3562350"/>
              <a:ext cx="1251942" cy="885825"/>
            </a:xfrm>
            <a:prstGeom prst="rect">
              <a:avLst/>
            </a:prstGeom>
            <a:noFill/>
          </p:spPr>
        </p:pic>
        <p:pic>
          <p:nvPicPr>
            <p:cNvPr id="12" name="Picture 3" descr="C:\Users\zdherrma\Dropbox\00 SU-Projet LDD\LDD_Partage\04 LDD-Chantiers\01 Concept\00 Templates Fiches Produits Système U\00 pictos tract\VF\Pictos JPEG\Bois a traiter.jpg"/>
            <p:cNvPicPr>
              <a:picLocks noChangeAspect="1" noChangeArrowheads="1"/>
            </p:cNvPicPr>
            <p:nvPr/>
          </p:nvPicPr>
          <p:blipFill>
            <a:blip r:embed="rId4" cstate="print"/>
            <a:srcRect r="55652"/>
            <a:stretch>
              <a:fillRect/>
            </a:stretch>
          </p:blipFill>
          <p:spPr bwMode="auto">
            <a:xfrm>
              <a:off x="-3502416" y="3546814"/>
              <a:ext cx="1064594" cy="901361"/>
            </a:xfrm>
            <a:prstGeom prst="rect">
              <a:avLst/>
            </a:prstGeom>
            <a:noFill/>
          </p:spPr>
        </p:pic>
        <p:pic>
          <p:nvPicPr>
            <p:cNvPr id="13" name="Picture 5" descr="C:\Users\zdherrma\Dropbox\00 SU-Projet LDD\LDD_Partage\04 LDD-Chantiers\01 Concept\00 Templates Fiches Produits Système U\00 pictos tract\VF\Pictos JPEG\Montage.jpg"/>
            <p:cNvPicPr>
              <a:picLocks noChangeAspect="1" noChangeArrowheads="1"/>
            </p:cNvPicPr>
            <p:nvPr/>
          </p:nvPicPr>
          <p:blipFill>
            <a:blip r:embed="rId5" cstate="print"/>
            <a:srcRect r="50872"/>
            <a:stretch>
              <a:fillRect/>
            </a:stretch>
          </p:blipFill>
          <p:spPr bwMode="auto">
            <a:xfrm>
              <a:off x="-1096847" y="3562350"/>
              <a:ext cx="1297758" cy="885825"/>
            </a:xfrm>
            <a:prstGeom prst="rect">
              <a:avLst/>
            </a:prstGeom>
            <a:noFill/>
          </p:spPr>
        </p:pic>
      </p:grp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4076700" y="1065213"/>
            <a:ext cx="2520000" cy="720000"/>
          </a:xfrm>
          <a:prstGeom prst="rect">
            <a:avLst/>
          </a:prstGeom>
          <a:solidFill>
            <a:srgbClr val="ABCE25"/>
          </a:solidFill>
          <a:ln w="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Abri mural bois </a:t>
            </a:r>
            <a:r>
              <a:rPr lang="fr-FR" sz="1400" b="1" dirty="0" err="1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multiusages</a:t>
            </a:r>
            <a:r>
              <a:rPr lang="fr-FR" sz="1400" b="1" dirty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 avec 3 étagères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 err="1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Ref</a:t>
            </a:r>
            <a:r>
              <a:rPr lang="fr-FR" sz="1400" b="1" dirty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. </a:t>
            </a:r>
            <a:r>
              <a:rPr lang="fr-FR" sz="1400" b="1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ED 1206.01</a:t>
            </a:r>
            <a:endParaRPr lang="fr-FR" sz="1400" b="1" dirty="0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5" name="Rectangle 3"/>
          <p:cNvSpPr>
            <a:spLocks noChangeArrowheads="1"/>
          </p:cNvSpPr>
          <p:nvPr/>
        </p:nvSpPr>
        <p:spPr bwMode="auto">
          <a:xfrm>
            <a:off x="4076701" y="3873501"/>
            <a:ext cx="2520950" cy="2232025"/>
          </a:xfrm>
          <a:prstGeom prst="rect">
            <a:avLst/>
          </a:prstGeom>
          <a:noFill/>
          <a:ln w="31750">
            <a:solidFill>
              <a:srgbClr val="ABCE25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2550" indent="-82550" eaLnBrk="0" fontAlgn="base" hangingPunct="0">
              <a:spcBef>
                <a:spcPct val="0"/>
              </a:spcBef>
              <a:spcAft>
                <a:spcPct val="0"/>
              </a:spcAft>
              <a:buFont typeface="Calibri" pitchFamily="34" charset="0"/>
              <a:buChar char="-"/>
            </a:pPr>
            <a:r>
              <a:rPr lang="fr-FR" sz="1100" dirty="0">
                <a:ea typeface="Calibri" pitchFamily="34" charset="0"/>
                <a:cs typeface="Times New Roman" pitchFamily="18" charset="0"/>
              </a:rPr>
              <a:t>Livré avec plancher et 3 étagères de rangement </a:t>
            </a:r>
          </a:p>
          <a:p>
            <a:pPr marL="82550" indent="-82550" eaLnBrk="0" fontAlgn="base" hangingPunct="0">
              <a:spcBef>
                <a:spcPct val="0"/>
              </a:spcBef>
              <a:spcAft>
                <a:spcPct val="0"/>
              </a:spcAft>
              <a:buFont typeface="Calibri" pitchFamily="34" charset="0"/>
              <a:buChar char="-"/>
            </a:pPr>
            <a:r>
              <a:rPr lang="fr-FR" sz="1100" dirty="0">
                <a:ea typeface="Calibri" pitchFamily="34" charset="0"/>
                <a:cs typeface="Times New Roman" pitchFamily="18" charset="0"/>
              </a:rPr>
              <a:t>Toit avec </a:t>
            </a:r>
            <a:r>
              <a:rPr lang="fr-FR" sz="1100">
                <a:ea typeface="Calibri" pitchFamily="34" charset="0"/>
                <a:cs typeface="Times New Roman" pitchFamily="18" charset="0"/>
              </a:rPr>
              <a:t>couverture bitumée</a:t>
            </a:r>
            <a:endParaRPr lang="fr-FR" sz="1100" dirty="0">
              <a:ea typeface="Calibri" pitchFamily="34" charset="0"/>
              <a:cs typeface="Times New Roman" pitchFamily="18" charset="0"/>
            </a:endParaRPr>
          </a:p>
          <a:p>
            <a:pPr marL="82550" indent="-82550" eaLnBrk="0" fontAlgn="base" hangingPunct="0">
              <a:spcBef>
                <a:spcPct val="0"/>
              </a:spcBef>
              <a:spcAft>
                <a:spcPct val="0"/>
              </a:spcAft>
              <a:buFont typeface="Calibri" pitchFamily="34" charset="0"/>
              <a:buChar char="-"/>
            </a:pPr>
            <a:r>
              <a:rPr lang="fr-FR" sz="1100" dirty="0">
                <a:ea typeface="Calibri" pitchFamily="34" charset="0"/>
                <a:cs typeface="Times New Roman" pitchFamily="18" charset="0"/>
              </a:rPr>
              <a:t>Produit fabriqué en EUROPE</a:t>
            </a:r>
          </a:p>
          <a:p>
            <a:pPr marL="82550" indent="-82550" eaLnBrk="0" fontAlgn="base" hangingPunct="0">
              <a:spcBef>
                <a:spcPct val="0"/>
              </a:spcBef>
              <a:spcAft>
                <a:spcPct val="0"/>
              </a:spcAft>
              <a:buFont typeface="Calibri" pitchFamily="34" charset="0"/>
              <a:buChar char="-"/>
            </a:pPr>
            <a:r>
              <a:rPr lang="fr-FR" sz="1100" dirty="0">
                <a:ea typeface="Calibri" pitchFamily="34" charset="0"/>
                <a:cs typeface="Times New Roman" pitchFamily="18" charset="0"/>
              </a:rPr>
              <a:t>Produit FSC</a:t>
            </a:r>
          </a:p>
        </p:txBody>
      </p:sp>
      <p:sp>
        <p:nvSpPr>
          <p:cNvPr id="36" name="Rectangle 7"/>
          <p:cNvSpPr>
            <a:spLocks noChangeArrowheads="1"/>
          </p:cNvSpPr>
          <p:nvPr/>
        </p:nvSpPr>
        <p:spPr bwMode="auto">
          <a:xfrm>
            <a:off x="4076700" y="6392864"/>
            <a:ext cx="2520950" cy="2180175"/>
          </a:xfrm>
          <a:prstGeom prst="rect">
            <a:avLst/>
          </a:prstGeom>
          <a:noFill/>
          <a:ln w="31750">
            <a:solidFill>
              <a:srgbClr val="ABCE25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2550" marR="0" lvl="0" indent="-825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itchFamily="34" charset="0"/>
              <a:buChar char="-"/>
              <a:tabLst/>
            </a:pPr>
            <a:r>
              <a:rPr lang="fr-FR" sz="1100" dirty="0">
                <a:ea typeface="Calibri" pitchFamily="34" charset="0"/>
                <a:cs typeface="Times New Roman" pitchFamily="18" charset="0"/>
              </a:rPr>
              <a:t>A installer sur une dalle</a:t>
            </a:r>
          </a:p>
          <a:p>
            <a:pPr marL="82550" marR="0" lvl="0" indent="-825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itchFamily="34" charset="0"/>
              <a:buChar char="-"/>
              <a:tabLst/>
            </a:pPr>
            <a:endParaRPr lang="fr-FR" sz="1100" dirty="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4" name="Image 13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42"/>
          <a:stretch>
            <a:fillRect/>
          </a:stretch>
        </p:blipFill>
        <p:spPr bwMode="auto">
          <a:xfrm>
            <a:off x="4471341" y="128588"/>
            <a:ext cx="1804697" cy="82019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6" name="AutoShape 11"/>
          <p:cNvCxnSpPr>
            <a:cxnSpLocks noChangeShapeType="1"/>
          </p:cNvCxnSpPr>
          <p:nvPr/>
        </p:nvCxnSpPr>
        <p:spPr bwMode="auto">
          <a:xfrm flipH="1" flipV="1">
            <a:off x="914400" y="381000"/>
            <a:ext cx="76200" cy="22860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8" name="AutoShape 11"/>
          <p:cNvCxnSpPr>
            <a:cxnSpLocks noChangeShapeType="1"/>
          </p:cNvCxnSpPr>
          <p:nvPr/>
        </p:nvCxnSpPr>
        <p:spPr bwMode="auto">
          <a:xfrm flipV="1">
            <a:off x="1295400" y="2895600"/>
            <a:ext cx="1295400" cy="15240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1" name="AutoShape 11"/>
          <p:cNvCxnSpPr>
            <a:cxnSpLocks noChangeShapeType="1"/>
          </p:cNvCxnSpPr>
          <p:nvPr/>
        </p:nvCxnSpPr>
        <p:spPr bwMode="auto">
          <a:xfrm flipH="1" flipV="1">
            <a:off x="990600" y="2667000"/>
            <a:ext cx="76200" cy="4572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28600" y="1219200"/>
            <a:ext cx="69659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9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2,06 m</a:t>
            </a: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828800" y="3048000"/>
            <a:ext cx="60325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9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1,25 m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457200" y="2743200"/>
            <a:ext cx="609600" cy="320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9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0,65 m</a:t>
            </a:r>
          </a:p>
        </p:txBody>
      </p:sp>
      <p:graphicFrame>
        <p:nvGraphicFramePr>
          <p:cNvPr id="29" name="Tableau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8183973"/>
              </p:ext>
            </p:extLst>
          </p:nvPr>
        </p:nvGraphicFramePr>
        <p:xfrm>
          <a:off x="260350" y="3729038"/>
          <a:ext cx="3600450" cy="4863391"/>
        </p:xfrm>
        <a:graphic>
          <a:graphicData uri="http://schemas.openxmlformats.org/drawingml/2006/table">
            <a:tbl>
              <a:tblPr/>
              <a:tblGrid>
                <a:gridCol w="10804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8238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DIMENSIONS</a:t>
                      </a:r>
                      <a:endParaRPr lang="fr-FR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E2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127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u="sng" dirty="0">
                          <a:latin typeface="Calibri"/>
                          <a:ea typeface="Calibri"/>
                          <a:cs typeface="Times New Roman"/>
                        </a:rPr>
                        <a:t>Dimensions</a:t>
                      </a: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 :</a:t>
                      </a: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fr-FR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Hors-tout</a:t>
                      </a: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fr-FR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Sol </a:t>
                      </a: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fr-FR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Hauteur faitage</a:t>
                      </a: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fr-FR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Hauteur paroi</a:t>
                      </a: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fr-FR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Porte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u="sng" dirty="0">
                          <a:latin typeface="Calibri"/>
                          <a:ea typeface="Calibri"/>
                          <a:cs typeface="Times New Roman"/>
                        </a:rPr>
                        <a:t>Surface</a:t>
                      </a: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fr-FR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Utile</a:t>
                      </a: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1,25 x 0,65 m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1,20 x </a:t>
                      </a:r>
                      <a:r>
                        <a:rPr lang="fr-FR" sz="900" baseline="0" dirty="0">
                          <a:latin typeface="Calibri"/>
                          <a:ea typeface="Calibri"/>
                          <a:cs typeface="Times New Roman"/>
                        </a:rPr>
                        <a:t> 0,60 </a:t>
                      </a: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2,06 m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1,73 m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Double pleine dimensions 2 x 0,55 x 1,69 m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0,70 m²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368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CARACTERISTIQUES</a:t>
                      </a:r>
                      <a:endParaRPr lang="fr-FR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E2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77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Matière</a:t>
                      </a: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Epicéa massif non traité</a:t>
                      </a: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Parois </a:t>
                      </a: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Panneaux pré-montés de planches rabotées avec rainure et languette en sapin épaisseur 16 mm fixées sur cadre section 25x25 mm</a:t>
                      </a: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77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Couverture</a:t>
                      </a: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feutre bitumé de couleur foncé </a:t>
                      </a: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77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Couleur</a:t>
                      </a: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Bois naturel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Pentures </a:t>
                      </a:r>
                      <a:r>
                        <a:rPr lang="fr-FR" sz="900" dirty="0" err="1">
                          <a:latin typeface="Calibri"/>
                          <a:ea typeface="Calibri"/>
                          <a:cs typeface="Times New Roman"/>
                        </a:rPr>
                        <a:t>bi-chromatées</a:t>
                      </a: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77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Conseil entretien</a:t>
                      </a: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A lasurer intérieur et extérieur après montage</a:t>
                      </a: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Plancher</a:t>
                      </a: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réalisé en panneaux de particules traités épaisseur 12 mm à fixer sur </a:t>
                      </a:r>
                      <a:r>
                        <a:rPr lang="fr-FR" sz="9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solivettes</a:t>
                      </a:r>
                      <a:r>
                        <a:rPr lang="fr-FR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en bois massif section 25 x 40 mm</a:t>
                      </a: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77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>
                          <a:latin typeface="+mn-lt"/>
                          <a:ea typeface="Calibri"/>
                          <a:cs typeface="Times New Roman"/>
                        </a:rPr>
                        <a:t>Certification usine</a:t>
                      </a: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FSC</a:t>
                      </a: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77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Traité</a:t>
                      </a: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Non traité</a:t>
                      </a: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77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Garantie</a:t>
                      </a: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2 ans </a:t>
                      </a: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Recommandation d'utilisation</a:t>
                      </a: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+mn-lt"/>
                          <a:ea typeface="Calibri"/>
                          <a:cs typeface="Times New Roman"/>
                        </a:rPr>
                        <a:t>Usage domestique pour rangement tous produits non dangereux</a:t>
                      </a: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77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Fournisseur</a:t>
                      </a: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FORESTA</a:t>
                      </a: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6368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COLIS</a:t>
                      </a:r>
                      <a:endParaRPr lang="fr-FR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E2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Dimension du colis (</a:t>
                      </a:r>
                      <a:r>
                        <a:rPr lang="fr-FR" sz="900" dirty="0" err="1">
                          <a:latin typeface="Calibri"/>
                          <a:ea typeface="Calibri"/>
                          <a:cs typeface="Times New Roman"/>
                        </a:rPr>
                        <a:t>LxPxH</a:t>
                      </a: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180 x 60 x 40 </a:t>
                      </a: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cm</a:t>
                      </a: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77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Poids du colis</a:t>
                      </a: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120 kg</a:t>
                      </a:r>
                    </a:p>
                  </a:txBody>
                  <a:tcPr marL="34963" marR="349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24" name="Rectangle 23"/>
          <p:cNvSpPr/>
          <p:nvPr/>
        </p:nvSpPr>
        <p:spPr>
          <a:xfrm>
            <a:off x="4076700" y="6248401"/>
            <a:ext cx="2520280" cy="144000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>
                <a:solidFill>
                  <a:schemeClr val="bg1"/>
                </a:solidFill>
                <a:ea typeface="Times New Roman"/>
                <a:cs typeface="Times New Roman"/>
              </a:rPr>
              <a:t>CONSEILS</a:t>
            </a:r>
            <a:r>
              <a:rPr lang="fr-FR" sz="900" b="1" baseline="0" dirty="0">
                <a:solidFill>
                  <a:schemeClr val="bg1"/>
                </a:solidFill>
                <a:ea typeface="Times New Roman"/>
                <a:cs typeface="Times New Roman"/>
              </a:rPr>
              <a:t> DE MISE EN SERVICE</a:t>
            </a:r>
            <a:endParaRPr lang="fr-FR" sz="900" b="1" dirty="0">
              <a:solidFill>
                <a:schemeClr val="bg1"/>
              </a:solidFill>
              <a:ea typeface="Times New Roman"/>
              <a:cs typeface="Times New Roman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076700" y="3729040"/>
            <a:ext cx="2520280" cy="144000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>
                <a:solidFill>
                  <a:schemeClr val="bg1"/>
                </a:solidFill>
                <a:ea typeface="Times New Roman"/>
                <a:cs typeface="Times New Roman"/>
              </a:rPr>
              <a:t>PLUS PRODUIT</a:t>
            </a:r>
          </a:p>
        </p:txBody>
      </p:sp>
      <p:sp>
        <p:nvSpPr>
          <p:cNvPr id="22" name="Rectangle 2"/>
          <p:cNvSpPr>
            <a:spLocks noChangeArrowheads="1"/>
          </p:cNvSpPr>
          <p:nvPr/>
        </p:nvSpPr>
        <p:spPr bwMode="auto">
          <a:xfrm>
            <a:off x="4191000" y="8991600"/>
            <a:ext cx="1371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2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3760161074322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191000" y="8763000"/>
            <a:ext cx="1373081" cy="144000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>
                <a:solidFill>
                  <a:schemeClr val="bg1"/>
                </a:solidFill>
                <a:ea typeface="Times New Roman"/>
                <a:cs typeface="Times New Roman"/>
              </a:rPr>
              <a:t>EAN PRODUIT LIVRE</a:t>
            </a:r>
          </a:p>
        </p:txBody>
      </p:sp>
      <p:sp>
        <p:nvSpPr>
          <p:cNvPr id="25" name="Rectangle 2">
            <a:extLst>
              <a:ext uri="{FF2B5EF4-FFF2-40B4-BE49-F238E27FC236}">
                <a16:creationId xmlns:a16="http://schemas.microsoft.com/office/drawing/2014/main" id="{20165739-CB47-4A63-BF49-D4A10CE531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5352" y="3276093"/>
            <a:ext cx="2016224" cy="347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Photo non contractuelle</a:t>
            </a:r>
          </a:p>
        </p:txBody>
      </p:sp>
      <p:pic>
        <p:nvPicPr>
          <p:cNvPr id="31" name="Image 30">
            <a:extLst>
              <a:ext uri="{FF2B5EF4-FFF2-40B4-BE49-F238E27FC236}">
                <a16:creationId xmlns:a16="http://schemas.microsoft.com/office/drawing/2014/main" id="{02D07800-079E-44B3-B5B6-94F7B2B8F17F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00" y="2448062"/>
            <a:ext cx="588330" cy="8698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198</Words>
  <Application>Microsoft Office PowerPoint</Application>
  <PresentationFormat>Format A4 (210 x 297 mm)</PresentationFormat>
  <Paragraphs>61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Florin</dc:creator>
  <cp:lastModifiedBy>SV</cp:lastModifiedBy>
  <cp:revision>22</cp:revision>
  <dcterms:created xsi:type="dcterms:W3CDTF">2006-08-16T00:00:00Z</dcterms:created>
  <dcterms:modified xsi:type="dcterms:W3CDTF">2018-12-20T10:07:24Z</dcterms:modified>
</cp:coreProperties>
</file>